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7" r:id="rId11"/>
    <p:sldId id="265" r:id="rId12"/>
    <p:sldId id="288" r:id="rId13"/>
    <p:sldId id="266" r:id="rId14"/>
    <p:sldId id="267" r:id="rId15"/>
    <p:sldId id="280" r:id="rId16"/>
    <p:sldId id="281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89" r:id="rId31"/>
    <p:sldId id="290" r:id="rId32"/>
    <p:sldId id="279" r:id="rId33"/>
    <p:sldId id="29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A80F-1633-4834-8632-1F0725FF606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1497-5FD7-4A4C-9672-F4EA01AE4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rtreknorth.com/" TargetMode="External"/><Relationship Id="rId4" Type="http://schemas.openxmlformats.org/officeDocument/2006/relationships/hyperlink" Target="http://www.faa.gov/regulations_policies/handbooks_manuals/aircraft/airplane_handboo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ccauley.textron.com/prop/prop-tech/pg00intr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45529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77200" cy="18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2819400"/>
            <a:ext cx="8305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http://www.faa.gov/regulations_policies/handbooks_manuals/aircraft/airplane_handbook/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www.airtreknorth.com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Go to Seminars button     password is seminar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 single-acting propeller system, oil pressure supplied by the governor, acting on the piston produces a force that is opposed by the natural centrifugal twisting moment of the blades in constant speed models or counterweights and large springs in full-feathering systems.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2390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21145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267200"/>
            <a:ext cx="24479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Propeller Pitch is Controlled by a Governor through oil pressure</a:t>
            </a:r>
          </a:p>
          <a:p>
            <a:r>
              <a:rPr lang="en-US" dirty="0" smtClean="0"/>
              <a:t>Pitch varies from about 11 </a:t>
            </a:r>
            <a:r>
              <a:rPr lang="en-US" dirty="0" err="1" smtClean="0"/>
              <a:t>degs</a:t>
            </a:r>
            <a:r>
              <a:rPr lang="en-US" dirty="0" smtClean="0"/>
              <a:t> to 40 </a:t>
            </a:r>
            <a:r>
              <a:rPr lang="en-US" dirty="0" err="1" smtClean="0"/>
              <a:t>degs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lade angle 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8153400" cy="247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Constant Speed 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http://www.mccauley.textron.com/prop/prop-tech/pg00intro.html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257800" cy="39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Manifold Pressure (MP)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MP results in high stresses within the engine and high temps</a:t>
            </a:r>
          </a:p>
          <a:p>
            <a:r>
              <a:rPr lang="en-US" dirty="0" smtClean="0"/>
              <a:t>High MP and low rpm can induce damaging detonation in the cylinders</a:t>
            </a:r>
          </a:p>
          <a:p>
            <a:r>
              <a:rPr lang="en-US" dirty="0" smtClean="0"/>
              <a:t>Sequence when making power changes to avoid the above</a:t>
            </a:r>
          </a:p>
          <a:p>
            <a:pPr lvl="1"/>
            <a:r>
              <a:rPr lang="en-US" dirty="0" smtClean="0"/>
              <a:t>Increasing power:  Increase RPM (prop control), then MP (throttle)</a:t>
            </a:r>
          </a:p>
          <a:p>
            <a:pPr lvl="1"/>
            <a:r>
              <a:rPr lang="en-US" dirty="0" smtClean="0"/>
              <a:t>Decreasing power:  Decrease MP (throttle) then decrease RPM (prop control)</a:t>
            </a:r>
          </a:p>
          <a:p>
            <a:pPr lvl="1"/>
            <a:r>
              <a:rPr lang="en-US" dirty="0" smtClean="0"/>
              <a:t>Also called ‘Prop on Top’</a:t>
            </a:r>
          </a:p>
          <a:p>
            <a:r>
              <a:rPr lang="en-US" dirty="0" smtClean="0"/>
              <a:t>Follow the POH for power settings</a:t>
            </a:r>
          </a:p>
          <a:p>
            <a:pPr lvl="1"/>
            <a:r>
              <a:rPr lang="en-US" dirty="0" smtClean="0"/>
              <a:t>If it calls for 24” MP and 2100RPM, they are approved</a:t>
            </a:r>
          </a:p>
          <a:p>
            <a:pPr lvl="1"/>
            <a:r>
              <a:rPr lang="en-US" dirty="0" smtClean="0"/>
              <a:t>It is a fallacy in non-turbo engines that MP should never be higher than RPM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696200" cy="685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162800" cy="49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Tach</a:t>
            </a:r>
            <a:r>
              <a:rPr lang="en-US" dirty="0" smtClean="0"/>
              <a:t> Red Line indicates</a:t>
            </a:r>
          </a:p>
          <a:p>
            <a:pPr lvl="1"/>
            <a:r>
              <a:rPr lang="en-US" dirty="0" smtClean="0"/>
              <a:t>Maximum allowable RPM</a:t>
            </a:r>
          </a:p>
          <a:p>
            <a:pPr lvl="1"/>
            <a:r>
              <a:rPr lang="en-US" dirty="0" smtClean="0"/>
              <a:t>The RPM required to obtain rated horsepower</a:t>
            </a:r>
          </a:p>
          <a:p>
            <a:r>
              <a:rPr lang="en-US" dirty="0" smtClean="0"/>
              <a:t>Momentary propeller </a:t>
            </a:r>
            <a:r>
              <a:rPr lang="en-US" dirty="0" err="1" smtClean="0"/>
              <a:t>overspeed</a:t>
            </a:r>
            <a:r>
              <a:rPr lang="en-US" dirty="0" smtClean="0"/>
              <a:t> may occur when the throttle is advanced rapidly for takeoff</a:t>
            </a:r>
          </a:p>
          <a:p>
            <a:pPr lvl="1"/>
            <a:r>
              <a:rPr lang="en-US" dirty="0" smtClean="0"/>
              <a:t>Usually not serious if redline isn’t exceeded by 10% for 3 seconds</a:t>
            </a:r>
          </a:p>
          <a:p>
            <a:pPr lvl="1"/>
            <a:r>
              <a:rPr lang="en-US" dirty="0" smtClean="0"/>
              <a:t>Apply all power changes slowly to prevent prop </a:t>
            </a:r>
            <a:r>
              <a:rPr lang="en-US" dirty="0" err="1" smtClean="0"/>
              <a:t>overspeeding</a:t>
            </a:r>
            <a:endParaRPr lang="en-US" dirty="0" smtClean="0"/>
          </a:p>
          <a:p>
            <a:r>
              <a:rPr lang="en-US" dirty="0" smtClean="0"/>
              <a:t>On takeoffs from low elevation airports, MP may exceed RPM.   Consult POH for any 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Propeller </a:t>
            </a:r>
          </a:p>
          <a:p>
            <a:pPr lvl="1"/>
            <a:r>
              <a:rPr lang="en-US" dirty="0" err="1" smtClean="0"/>
              <a:t>Hartzell</a:t>
            </a:r>
            <a:r>
              <a:rPr lang="en-US" dirty="0" smtClean="0"/>
              <a:t> 3 Blade</a:t>
            </a:r>
          </a:p>
          <a:p>
            <a:pPr lvl="1"/>
            <a:r>
              <a:rPr lang="en-US" dirty="0" smtClean="0"/>
              <a:t>Constant Speed Controllable Pitch</a:t>
            </a:r>
          </a:p>
          <a:p>
            <a:pPr lvl="1"/>
            <a:r>
              <a:rPr lang="en-US" dirty="0" smtClean="0"/>
              <a:t>Prop control located between throttle and mixture (blue control)</a:t>
            </a:r>
          </a:p>
          <a:p>
            <a:r>
              <a:rPr lang="en-US" dirty="0" smtClean="0"/>
              <a:t>Run-up Checklist</a:t>
            </a:r>
          </a:p>
          <a:p>
            <a:pPr lvl="1"/>
            <a:r>
              <a:rPr lang="en-US" dirty="0" smtClean="0"/>
              <a:t>With prop in high RPM position, increase throttle to 2100rpm</a:t>
            </a:r>
          </a:p>
          <a:p>
            <a:pPr lvl="1"/>
            <a:r>
              <a:rPr lang="en-US" dirty="0" smtClean="0"/>
              <a:t>Slowly cycle prop control through it’s full range three times to ensure that warm engine oil has circulated through the system</a:t>
            </a:r>
          </a:p>
          <a:p>
            <a:pPr lvl="2"/>
            <a:r>
              <a:rPr lang="en-US" dirty="0" smtClean="0"/>
              <a:t>First cycle verify RPM decreases and then increases</a:t>
            </a:r>
          </a:p>
          <a:p>
            <a:pPr lvl="2"/>
            <a:r>
              <a:rPr lang="en-US" dirty="0" smtClean="0"/>
              <a:t>Second cycle, verify MP increases, then decreases</a:t>
            </a:r>
          </a:p>
          <a:p>
            <a:pPr lvl="2"/>
            <a:r>
              <a:rPr lang="en-US" dirty="0" smtClean="0"/>
              <a:t>Third cycle, verify movement on the oil pressure gauge (maybe slight)</a:t>
            </a:r>
          </a:p>
          <a:p>
            <a:r>
              <a:rPr lang="en-US" dirty="0" smtClean="0"/>
              <a:t>Landing and approach</a:t>
            </a:r>
          </a:p>
          <a:p>
            <a:pPr lvl="1"/>
            <a:r>
              <a:rPr lang="en-US" dirty="0" smtClean="0"/>
              <a:t>Prop control should be set for 2600rpm to ensure ample power for emergency go-around and will prevent over-speeding of the engine if the throttle is advanced sharply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II:  MP </a:t>
            </a:r>
            <a:r>
              <a:rPr lang="en-US" dirty="0" err="1" smtClean="0"/>
              <a:t>vs</a:t>
            </a:r>
            <a:r>
              <a:rPr lang="en-US" dirty="0" smtClean="0"/>
              <a:t> RPM for Cruise</a:t>
            </a:r>
            <a:endParaRPr lang="en-US" dirty="0"/>
          </a:p>
        </p:txBody>
      </p:sp>
      <p:pic>
        <p:nvPicPr>
          <p:cNvPr id="4" name="Content Placeholder 3" descr="Arrow II Power Setting Tab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220" y="1600200"/>
            <a:ext cx="75615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Retractable Landing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Landing Gear Systems</a:t>
            </a:r>
          </a:p>
          <a:p>
            <a:pPr lvl="1"/>
            <a:r>
              <a:rPr lang="en-US" dirty="0" smtClean="0"/>
              <a:t>Electrical</a:t>
            </a:r>
          </a:p>
          <a:p>
            <a:pPr lvl="2"/>
            <a:r>
              <a:rPr lang="en-US" dirty="0" smtClean="0"/>
              <a:t>Uses an electrically driven jack</a:t>
            </a:r>
          </a:p>
          <a:p>
            <a:pPr lvl="1"/>
            <a:r>
              <a:rPr lang="en-US" dirty="0" smtClean="0"/>
              <a:t>Hydraulic</a:t>
            </a:r>
          </a:p>
          <a:p>
            <a:pPr lvl="2"/>
            <a:r>
              <a:rPr lang="en-US" dirty="0" smtClean="0"/>
              <a:t>Uses pressurized fluid </a:t>
            </a:r>
          </a:p>
          <a:p>
            <a:pPr lvl="1"/>
            <a:r>
              <a:rPr lang="en-US" dirty="0" smtClean="0"/>
              <a:t>Electro-hydraulic</a:t>
            </a:r>
          </a:p>
          <a:p>
            <a:pPr lvl="2"/>
            <a:r>
              <a:rPr lang="en-US" dirty="0" smtClean="0"/>
              <a:t>Electric pump is used to pressurize the hydraulic fluid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Position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Landing Gear is Controlled by a Switch in the Cockpit</a:t>
            </a:r>
          </a:p>
          <a:p>
            <a:r>
              <a:rPr lang="en-US" dirty="0" smtClean="0"/>
              <a:t>Two Types of Landing Gear Indicators are Shown Below</a:t>
            </a:r>
          </a:p>
          <a:p>
            <a:pPr lvl="1"/>
            <a:r>
              <a:rPr lang="en-US" dirty="0" smtClean="0"/>
              <a:t>The Indicators (lights) usually are ‘Press to Test’ and </a:t>
            </a:r>
            <a:r>
              <a:rPr lang="en-US" dirty="0" err="1" smtClean="0"/>
              <a:t>Interchangable</a:t>
            </a:r>
            <a:endParaRPr lang="en-US" dirty="0"/>
          </a:p>
        </p:txBody>
      </p:sp>
      <p:pic>
        <p:nvPicPr>
          <p:cNvPr id="6" name="Picture 5" descr="Controls and Position Indicat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45198"/>
            <a:ext cx="8915400" cy="333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Safety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Gear Warning Horn</a:t>
            </a:r>
          </a:p>
          <a:p>
            <a:pPr lvl="1"/>
            <a:r>
              <a:rPr lang="en-US" dirty="0" smtClean="0"/>
              <a:t>Normally linked to throttle or flap position and/or airspeed indicator</a:t>
            </a:r>
          </a:p>
          <a:p>
            <a:pPr lvl="1"/>
            <a:r>
              <a:rPr lang="en-US" dirty="0" smtClean="0"/>
              <a:t>Below a certain airspeed, configuration or power setting with the gear up, the warning horn will sound</a:t>
            </a:r>
          </a:p>
          <a:p>
            <a:r>
              <a:rPr lang="en-US" dirty="0" smtClean="0"/>
              <a:t>Mechanical Down-locks</a:t>
            </a:r>
          </a:p>
          <a:p>
            <a:pPr lvl="1"/>
            <a:r>
              <a:rPr lang="en-US" dirty="0" smtClean="0"/>
              <a:t>Safety Switch or Squat Switch</a:t>
            </a:r>
          </a:p>
          <a:p>
            <a:pPr lvl="2"/>
            <a:r>
              <a:rPr lang="en-US" dirty="0" smtClean="0"/>
              <a:t>Usually mounted in a bracket on one of the main gear shock struts.</a:t>
            </a:r>
          </a:p>
          <a:p>
            <a:pPr lvl="2"/>
            <a:r>
              <a:rPr lang="en-US" dirty="0" smtClean="0"/>
              <a:t>When strut has the weight of the airplane, the switch opens the electrical circuit to the motor or mechanism that powers retraction</a:t>
            </a:r>
          </a:p>
          <a:p>
            <a:pPr lvl="2"/>
            <a:r>
              <a:rPr lang="en-US" dirty="0" smtClean="0"/>
              <a:t>If landing gear switch is placed in RETRACT position, horn will sound</a:t>
            </a:r>
          </a:p>
          <a:p>
            <a:pPr lvl="1"/>
            <a:r>
              <a:rPr lang="en-US" dirty="0" smtClean="0"/>
              <a:t>Ground Locks</a:t>
            </a:r>
          </a:p>
          <a:p>
            <a:pPr lvl="2"/>
            <a:r>
              <a:rPr lang="en-US" dirty="0" smtClean="0"/>
              <a:t>Pin installed in aligned holes</a:t>
            </a:r>
          </a:p>
          <a:p>
            <a:pPr lvl="2"/>
            <a:r>
              <a:rPr lang="en-US" dirty="0" smtClean="0"/>
              <a:t>Spring loaded clips</a:t>
            </a:r>
          </a:p>
          <a:p>
            <a:pPr lvl="2"/>
            <a:r>
              <a:rPr lang="en-US" dirty="0" smtClean="0"/>
              <a:t>All have red streamers attached so you don’t take off with them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/>
          <a:stretch>
            <a:fillRect/>
          </a:stretch>
        </p:blipFill>
        <p:spPr bwMode="auto">
          <a:xfrm>
            <a:off x="323850" y="752475"/>
            <a:ext cx="8496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Speed Props</a:t>
            </a:r>
          </a:p>
          <a:p>
            <a:r>
              <a:rPr lang="en-US" dirty="0" smtClean="0"/>
              <a:t>MP </a:t>
            </a:r>
            <a:r>
              <a:rPr lang="en-US" dirty="0" err="1" smtClean="0"/>
              <a:t>vs</a:t>
            </a:r>
            <a:r>
              <a:rPr lang="en-US" dirty="0" smtClean="0"/>
              <a:t> RPM</a:t>
            </a:r>
          </a:p>
          <a:p>
            <a:r>
              <a:rPr lang="en-US" dirty="0" smtClean="0"/>
              <a:t>Comparison to Arrow II POH</a:t>
            </a:r>
          </a:p>
          <a:p>
            <a:r>
              <a:rPr lang="en-US" dirty="0" smtClean="0"/>
              <a:t>Landing Gear</a:t>
            </a:r>
          </a:p>
          <a:p>
            <a:r>
              <a:rPr lang="en-US" dirty="0" smtClean="0"/>
              <a:t>Safety Switches</a:t>
            </a:r>
          </a:p>
          <a:p>
            <a:r>
              <a:rPr lang="en-US" dirty="0" smtClean="0"/>
              <a:t>Emergency Gear Extension</a:t>
            </a:r>
          </a:p>
          <a:p>
            <a:r>
              <a:rPr lang="en-US" dirty="0" smtClean="0"/>
              <a:t>Comparison to Arrow II </a:t>
            </a:r>
            <a:r>
              <a:rPr lang="en-US" dirty="0" smtClean="0"/>
              <a:t>POH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Squat Switch</a:t>
            </a:r>
            <a:endParaRPr lang="en-US" dirty="0"/>
          </a:p>
        </p:txBody>
      </p:sp>
      <p:pic>
        <p:nvPicPr>
          <p:cNvPr id="5" name="Content Placeholder 4" descr="Squat swit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" y="1600200"/>
            <a:ext cx="804672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Gear Extension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Emergency extension system lowers the landing gear if the main power system fails</a:t>
            </a:r>
          </a:p>
          <a:p>
            <a:r>
              <a:rPr lang="en-US" dirty="0" smtClean="0"/>
              <a:t>Emergency release handles</a:t>
            </a:r>
          </a:p>
          <a:p>
            <a:pPr lvl="1"/>
            <a:r>
              <a:rPr lang="en-US" dirty="0" smtClean="0"/>
              <a:t>Releases the </a:t>
            </a:r>
            <a:r>
              <a:rPr lang="en-US" dirty="0" err="1" smtClean="0"/>
              <a:t>uplocks</a:t>
            </a:r>
            <a:r>
              <a:rPr lang="en-US" dirty="0" smtClean="0"/>
              <a:t> and allows the gears to free fall, or extend under their own weight</a:t>
            </a:r>
          </a:p>
          <a:p>
            <a:pPr lvl="1"/>
            <a:r>
              <a:rPr lang="en-US" dirty="0" smtClean="0"/>
              <a:t>Or release of the </a:t>
            </a:r>
            <a:r>
              <a:rPr lang="en-US" dirty="0" err="1" smtClean="0"/>
              <a:t>uplock</a:t>
            </a:r>
            <a:r>
              <a:rPr lang="en-US" dirty="0" smtClean="0"/>
              <a:t> is accomplished using compressed gas, directed to </a:t>
            </a:r>
            <a:r>
              <a:rPr lang="en-US" dirty="0" err="1" smtClean="0"/>
              <a:t>uplock</a:t>
            </a:r>
            <a:r>
              <a:rPr lang="en-US" dirty="0" smtClean="0"/>
              <a:t> release cylinders</a:t>
            </a:r>
          </a:p>
          <a:p>
            <a:r>
              <a:rPr lang="en-US" dirty="0" smtClean="0"/>
              <a:t>Forceful Gear extensions</a:t>
            </a:r>
          </a:p>
          <a:p>
            <a:pPr lvl="1"/>
            <a:r>
              <a:rPr lang="en-US" dirty="0" smtClean="0"/>
              <a:t>Hydraulic pressure may be provided by a hand pump, an accumulator or and electrically powered hydraulic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Gear Extension Systems</a:t>
            </a:r>
            <a:endParaRPr lang="en-US" dirty="0"/>
          </a:p>
        </p:txBody>
      </p:sp>
      <p:pic>
        <p:nvPicPr>
          <p:cNvPr id="4" name="Content Placeholder 3" descr="emergency gear extens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088" y="1447800"/>
            <a:ext cx="7412312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Preflight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Inside the cockpit</a:t>
            </a:r>
          </a:p>
          <a:p>
            <a:pPr lvl="1"/>
            <a:r>
              <a:rPr lang="en-US" dirty="0" smtClean="0"/>
              <a:t>Landing gear selector switch is in the GEAR DOWN</a:t>
            </a:r>
          </a:p>
          <a:p>
            <a:pPr lvl="1"/>
            <a:r>
              <a:rPr lang="en-US" dirty="0" smtClean="0"/>
              <a:t>Turn on the battery master and ensure landing gear position indicators show the gear down and locked</a:t>
            </a:r>
          </a:p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Landing gear</a:t>
            </a:r>
          </a:p>
          <a:p>
            <a:pPr lvl="1"/>
            <a:r>
              <a:rPr lang="en-US" dirty="0" smtClean="0"/>
              <a:t>Wheel well</a:t>
            </a:r>
          </a:p>
          <a:p>
            <a:pPr lvl="1"/>
            <a:r>
              <a:rPr lang="en-US" dirty="0" smtClean="0"/>
              <a:t>Adjacent areas free of mud, snow, ice, debris</a:t>
            </a:r>
          </a:p>
          <a:p>
            <a:pPr lvl="1"/>
            <a:r>
              <a:rPr lang="en-US" dirty="0" smtClean="0"/>
              <a:t>Dirty switches and valves may cause false indications or interrupt extension cycles so gear isn’t locked down</a:t>
            </a:r>
          </a:p>
          <a:p>
            <a:pPr lvl="1"/>
            <a:r>
              <a:rPr lang="en-US" dirty="0" smtClean="0"/>
              <a:t>Gear doors aren’t bent</a:t>
            </a:r>
          </a:p>
          <a:p>
            <a:pPr lvl="1"/>
            <a:r>
              <a:rPr lang="en-US" dirty="0" smtClean="0"/>
              <a:t>Shock struts properly inflated and pistons clean</a:t>
            </a:r>
          </a:p>
          <a:p>
            <a:pPr lvl="1"/>
            <a:r>
              <a:rPr lang="en-US" dirty="0" smtClean="0"/>
              <a:t>Gear </a:t>
            </a:r>
            <a:r>
              <a:rPr lang="en-US" dirty="0" err="1" smtClean="0"/>
              <a:t>uplock</a:t>
            </a:r>
            <a:r>
              <a:rPr lang="en-US" dirty="0" smtClean="0"/>
              <a:t> and </a:t>
            </a:r>
            <a:r>
              <a:rPr lang="en-US" dirty="0" err="1" smtClean="0"/>
              <a:t>downlock</a:t>
            </a:r>
            <a:r>
              <a:rPr lang="en-US" dirty="0" smtClean="0"/>
              <a:t> mechanisms should be checked for general condition</a:t>
            </a:r>
          </a:p>
          <a:p>
            <a:pPr lvl="1"/>
            <a:r>
              <a:rPr lang="en-US" dirty="0" smtClean="0"/>
              <a:t>Power sources and retracting mechanisms should be checked for general condition</a:t>
            </a:r>
          </a:p>
          <a:p>
            <a:pPr lvl="1"/>
            <a:r>
              <a:rPr lang="en-US" dirty="0" smtClean="0"/>
              <a:t>Hydraulic lines should be check for signs of chafing and leakage</a:t>
            </a:r>
          </a:p>
          <a:p>
            <a:pPr lvl="1"/>
            <a:r>
              <a:rPr lang="en-US" dirty="0" smtClean="0"/>
              <a:t>Micro switches checked for cleanliness</a:t>
            </a:r>
          </a:p>
          <a:p>
            <a:pPr lvl="1"/>
            <a:r>
              <a:rPr lang="en-US" dirty="0" smtClean="0"/>
              <a:t>Actuating cylinders, sprockets, universals, drive gears, linkages and any other accessible components check for condition</a:t>
            </a:r>
          </a:p>
          <a:p>
            <a:pPr lvl="1"/>
            <a:r>
              <a:rPr lang="en-US" dirty="0" smtClean="0"/>
              <a:t>All bolts and rivets intact and secure</a:t>
            </a:r>
          </a:p>
          <a:p>
            <a:pPr lvl="1"/>
            <a:r>
              <a:rPr lang="en-US" dirty="0" smtClean="0"/>
              <a:t>No distortion, cracks in any of the airplane structure around the gear or gear doors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Preflight External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152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3223578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93893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6019800"/>
            <a:ext cx="3822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 and Climb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Retract the landing gear after lift-off when the airplane has reached an altitude where the airplane can no longer land on the runway if takeoff is aborted</a:t>
            </a:r>
          </a:p>
          <a:p>
            <a:r>
              <a:rPr lang="en-US" dirty="0" smtClean="0"/>
              <a:t>As the gear retracts, airspeed will increase and pitch attitude may change</a:t>
            </a:r>
          </a:p>
          <a:p>
            <a:r>
              <a:rPr lang="en-US" dirty="0" smtClean="0"/>
              <a:t>Retraction may take several seconds,  know your airplane</a:t>
            </a:r>
          </a:p>
          <a:p>
            <a:r>
              <a:rPr lang="en-US" dirty="0" smtClean="0"/>
              <a:t>Gear retraction and locking is accompanied by sound and feel that is unique to each make and model</a:t>
            </a:r>
          </a:p>
          <a:p>
            <a:r>
              <a:rPr lang="en-US" dirty="0" smtClean="0"/>
              <a:t>Abnormal landing gear retraction is most often a clear sign that the gear extension cycle will also be abnormal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Approach and Landing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LE</a:t>
            </a:r>
          </a:p>
          <a:p>
            <a:pPr lvl="1"/>
            <a:r>
              <a:rPr lang="en-US" dirty="0" smtClean="0"/>
              <a:t>Max speed for extended gear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LO</a:t>
            </a:r>
          </a:p>
          <a:p>
            <a:pPr lvl="1"/>
            <a:r>
              <a:rPr lang="en-US" dirty="0" smtClean="0"/>
              <a:t>Max speed gear can be </a:t>
            </a:r>
            <a:br>
              <a:rPr lang="en-US" dirty="0" smtClean="0"/>
            </a:br>
            <a:r>
              <a:rPr lang="en-US" dirty="0" smtClean="0"/>
              <a:t>operated</a:t>
            </a:r>
          </a:p>
          <a:p>
            <a:pPr lvl="1"/>
            <a:r>
              <a:rPr lang="en-US" dirty="0" smtClean="0"/>
              <a:t>Gear in transition up and down</a:t>
            </a:r>
          </a:p>
          <a:p>
            <a:r>
              <a:rPr lang="en-US" dirty="0" smtClean="0"/>
              <a:t>Extend the gear abeam your landing point on a normal traffic pattern</a:t>
            </a:r>
          </a:p>
          <a:p>
            <a:r>
              <a:rPr lang="en-US" dirty="0" smtClean="0"/>
              <a:t>Verify gear is down on downwind, base, final and then again just before reaching the runway</a:t>
            </a:r>
          </a:p>
          <a:p>
            <a:r>
              <a:rPr lang="en-US" dirty="0" smtClean="0"/>
              <a:t>Landing roll should be completed and the airplane clear of the runway before any levers or switches are operated</a:t>
            </a:r>
          </a:p>
          <a:p>
            <a:pPr lvl="1"/>
            <a:r>
              <a:rPr lang="en-US" dirty="0" smtClean="0"/>
              <a:t>Landing gear strut safety switches will be actuated, deactivating the landing gear retract system</a:t>
            </a:r>
          </a:p>
          <a:p>
            <a:pPr lvl="1"/>
            <a:r>
              <a:rPr lang="en-US" dirty="0" smtClean="0"/>
              <a:t>After clearing the runway, pilot can focus on the after landing checklist</a:t>
            </a:r>
            <a:endParaRPr lang="en-US" dirty="0"/>
          </a:p>
        </p:txBody>
      </p:sp>
      <p:pic>
        <p:nvPicPr>
          <p:cNvPr id="4" name="Picture 3" descr="Gear Speed Pla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36133"/>
            <a:ext cx="2895600" cy="203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Common Factors Gear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Neglected to extend landing gear</a:t>
            </a:r>
          </a:p>
          <a:p>
            <a:r>
              <a:rPr lang="en-US" dirty="0" smtClean="0"/>
              <a:t>Inadvertently retracted landing gear</a:t>
            </a:r>
          </a:p>
          <a:p>
            <a:r>
              <a:rPr lang="en-US" dirty="0" smtClean="0"/>
              <a:t>Activated gear, but failed to check gear position</a:t>
            </a:r>
          </a:p>
          <a:p>
            <a:r>
              <a:rPr lang="en-US" dirty="0" smtClean="0"/>
              <a:t>Misused emergency gear system</a:t>
            </a:r>
          </a:p>
          <a:p>
            <a:r>
              <a:rPr lang="en-US" dirty="0" smtClean="0"/>
              <a:t>Retracted gear prematurely on takeoff</a:t>
            </a:r>
          </a:p>
          <a:p>
            <a:r>
              <a:rPr lang="en-US" dirty="0" smtClean="0"/>
              <a:t>Extended gear too 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II Landing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Retractable Tricycle Gear</a:t>
            </a:r>
          </a:p>
          <a:p>
            <a:r>
              <a:rPr lang="en-US" dirty="0" smtClean="0"/>
              <a:t>Hydraulically actuated by an electrical reversible pump</a:t>
            </a:r>
          </a:p>
          <a:p>
            <a:r>
              <a:rPr lang="en-US" dirty="0" smtClean="0"/>
              <a:t>Pump controlled by a selector switch</a:t>
            </a:r>
          </a:p>
          <a:p>
            <a:r>
              <a:rPr lang="en-US" dirty="0" smtClean="0"/>
              <a:t>Landing gear takes about 7 seconds to retract or extend</a:t>
            </a:r>
          </a:p>
          <a:p>
            <a:r>
              <a:rPr lang="en-US" dirty="0" smtClean="0"/>
              <a:t>Has an automatic extension of the gear at low airspeed/low power conditions</a:t>
            </a:r>
          </a:p>
          <a:p>
            <a:pPr lvl="1"/>
            <a:r>
              <a:rPr lang="en-US" dirty="0" smtClean="0"/>
              <a:t>Holding the emergency lever in the up position overrides the auto extension feature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pitot</a:t>
            </a:r>
            <a:r>
              <a:rPr lang="en-US" dirty="0" smtClean="0"/>
              <a:t> tube like sensor (located above pilot side wing) senses the airspeed and prop slip stream</a:t>
            </a:r>
          </a:p>
          <a:p>
            <a:r>
              <a:rPr lang="en-US" dirty="0" smtClean="0"/>
              <a:t>The emergency gear lever manually releases hydraulic pressure to permit the gear to free-fall with spring assistance on the nose gear</a:t>
            </a:r>
          </a:p>
          <a:p>
            <a:pPr lvl="1"/>
            <a:r>
              <a:rPr lang="en-US" dirty="0" smtClean="0"/>
              <a:t>Emergency lever is held in the down position  </a:t>
            </a:r>
          </a:p>
          <a:p>
            <a:r>
              <a:rPr lang="en-US" dirty="0" smtClean="0"/>
              <a:t>Three green lights indicate gear are down and locked.  Lights out indicate gear is up</a:t>
            </a:r>
            <a:endParaRPr lang="en-US" dirty="0"/>
          </a:p>
        </p:txBody>
      </p:sp>
      <p:pic>
        <p:nvPicPr>
          <p:cNvPr id="4" name="Picture 3" descr="arrow gear selector swi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90600"/>
            <a:ext cx="4334480" cy="327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II Landing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 horn and red ‘Warning Gear Up’ light activates under the following conditions</a:t>
            </a:r>
          </a:p>
          <a:p>
            <a:pPr lvl="1"/>
            <a:r>
              <a:rPr lang="en-US" dirty="0" smtClean="0"/>
              <a:t>Gear up &amp; power below 15” MP</a:t>
            </a:r>
          </a:p>
          <a:p>
            <a:pPr lvl="1"/>
            <a:r>
              <a:rPr lang="en-US" dirty="0" smtClean="0"/>
              <a:t>Gear extended by back-up gear extender system but gear selector ‘UP’ (except at full throttle)</a:t>
            </a:r>
          </a:p>
          <a:p>
            <a:pPr lvl="1"/>
            <a:r>
              <a:rPr lang="en-US" dirty="0" smtClean="0"/>
              <a:t>Gear selector is ‘UP’ when on the 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457200" y="1245421"/>
            <a:ext cx="8382000" cy="55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Airplane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Plane</a:t>
            </a:r>
          </a:p>
          <a:p>
            <a:pPr lvl="1"/>
            <a:r>
              <a:rPr lang="en-US" dirty="0" smtClean="0"/>
              <a:t>Wing flaps</a:t>
            </a:r>
          </a:p>
          <a:p>
            <a:pPr lvl="1"/>
            <a:r>
              <a:rPr lang="en-US" dirty="0" smtClean="0"/>
              <a:t>Controllable-pitch prop</a:t>
            </a:r>
          </a:p>
          <a:p>
            <a:pPr lvl="1"/>
            <a:r>
              <a:rPr lang="en-US" dirty="0" smtClean="0"/>
              <a:t>Retractable landing gear</a:t>
            </a:r>
          </a:p>
          <a:p>
            <a:r>
              <a:rPr lang="en-US" dirty="0" smtClean="0"/>
              <a:t>Sea Plane</a:t>
            </a:r>
          </a:p>
          <a:p>
            <a:pPr lvl="1"/>
            <a:r>
              <a:rPr lang="en-US" dirty="0" smtClean="0"/>
              <a:t>Wing Flaps</a:t>
            </a:r>
          </a:p>
          <a:p>
            <a:pPr lvl="1"/>
            <a:r>
              <a:rPr lang="en-US" dirty="0" smtClean="0"/>
              <a:t>Controllable-pitch prop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927"/>
            <a:ext cx="4572000" cy="679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960"/>
            <a:ext cx="8144204" cy="68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4953000"/>
            <a:ext cx="11430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2743200"/>
            <a:ext cx="1828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057400"/>
            <a:ext cx="6858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Complex Training Syllabus</a:t>
            </a:r>
            <a:endParaRPr lang="en-US" dirty="0"/>
          </a:p>
        </p:txBody>
      </p:sp>
      <p:pic>
        <p:nvPicPr>
          <p:cNvPr id="6" name="Content Placeholder 5" descr="Complex Transition Training Syllab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26681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/>
          <a:stretch>
            <a:fillRect/>
          </a:stretch>
        </p:blipFill>
        <p:spPr bwMode="auto">
          <a:xfrm>
            <a:off x="323850" y="752475"/>
            <a:ext cx="8496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Speed Props</a:t>
            </a:r>
          </a:p>
          <a:p>
            <a:r>
              <a:rPr lang="en-US" dirty="0" smtClean="0"/>
              <a:t>MP </a:t>
            </a:r>
            <a:r>
              <a:rPr lang="en-US" dirty="0" err="1" smtClean="0"/>
              <a:t>vs</a:t>
            </a:r>
            <a:r>
              <a:rPr lang="en-US" dirty="0" smtClean="0"/>
              <a:t> RPM</a:t>
            </a:r>
          </a:p>
          <a:p>
            <a:r>
              <a:rPr lang="en-US" dirty="0" smtClean="0"/>
              <a:t>Comparison to Arrow II POH</a:t>
            </a:r>
          </a:p>
          <a:p>
            <a:r>
              <a:rPr lang="en-US" dirty="0" smtClean="0"/>
              <a:t>Landing Gear</a:t>
            </a:r>
          </a:p>
          <a:p>
            <a:r>
              <a:rPr lang="en-US" dirty="0" smtClean="0"/>
              <a:t>Safety Switches</a:t>
            </a:r>
          </a:p>
          <a:p>
            <a:r>
              <a:rPr lang="en-US" dirty="0" smtClean="0"/>
              <a:t>Emergency Gear Extension</a:t>
            </a:r>
          </a:p>
          <a:p>
            <a:r>
              <a:rPr lang="en-US" dirty="0" smtClean="0"/>
              <a:t>Comparison to Arrow </a:t>
            </a:r>
            <a:r>
              <a:rPr lang="en-US" smtClean="0"/>
              <a:t>II </a:t>
            </a:r>
            <a:r>
              <a:rPr lang="en-US" smtClean="0"/>
              <a:t>POH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Controllable-Pitch Propeller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Fixed Pitch Prop</a:t>
            </a:r>
          </a:p>
          <a:p>
            <a:pPr lvl="1"/>
            <a:r>
              <a:rPr lang="en-US" dirty="0" smtClean="0"/>
              <a:t>Designed for best propeller efficiency at one speed of rotation (RPM) and forward speed</a:t>
            </a:r>
          </a:p>
          <a:p>
            <a:pPr lvl="1"/>
            <a:r>
              <a:rPr lang="en-US" dirty="0" smtClean="0"/>
              <a:t>Efficiency suffers outside of the optimum RPM and airspeed</a:t>
            </a:r>
          </a:p>
          <a:p>
            <a:pPr lvl="1"/>
            <a:r>
              <a:rPr lang="en-US" dirty="0" smtClean="0"/>
              <a:t>Typically designed for climb (low pitch) or cruise (higher pitch) performance</a:t>
            </a:r>
          </a:p>
          <a:p>
            <a:r>
              <a:rPr lang="en-US" dirty="0" smtClean="0"/>
              <a:t>Controllable Pitch Prop</a:t>
            </a:r>
          </a:p>
          <a:p>
            <a:pPr lvl="1"/>
            <a:r>
              <a:rPr lang="en-US" dirty="0" smtClean="0"/>
              <a:t>Provides high propeller efficiency through a wide range of operation</a:t>
            </a:r>
          </a:p>
          <a:p>
            <a:pPr lvl="1"/>
            <a:r>
              <a:rPr lang="en-US" dirty="0" smtClean="0"/>
              <a:t>Efficiency over a wide range is possible because the blade angle is adjustable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325801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Climb </a:t>
            </a:r>
            <a:r>
              <a:rPr lang="en-US" dirty="0" err="1" smtClean="0"/>
              <a:t>vs</a:t>
            </a:r>
            <a:r>
              <a:rPr lang="en-US" dirty="0" smtClean="0"/>
              <a:t> Descent</a:t>
            </a:r>
            <a:br>
              <a:rPr lang="en-US" dirty="0" smtClean="0"/>
            </a:br>
            <a:r>
              <a:rPr lang="en-US" dirty="0" smtClean="0"/>
              <a:t>Constant Speed 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Climb</a:t>
            </a:r>
          </a:p>
          <a:p>
            <a:pPr lvl="1"/>
            <a:r>
              <a:rPr lang="en-US" dirty="0" smtClean="0"/>
              <a:t>Airplane is nosed up for a climb</a:t>
            </a:r>
          </a:p>
          <a:p>
            <a:pPr lvl="1"/>
            <a:r>
              <a:rPr lang="en-US" dirty="0" smtClean="0"/>
              <a:t>Engine will tend or want to slow down</a:t>
            </a:r>
          </a:p>
          <a:p>
            <a:pPr lvl="1"/>
            <a:r>
              <a:rPr lang="en-US" dirty="0" smtClean="0"/>
              <a:t>Prop will decrease the blade angle slightly to keep RPM from slowing down</a:t>
            </a:r>
          </a:p>
          <a:p>
            <a:r>
              <a:rPr lang="en-US" dirty="0" smtClean="0"/>
              <a:t>Descent</a:t>
            </a:r>
          </a:p>
          <a:p>
            <a:pPr lvl="1"/>
            <a:r>
              <a:rPr lang="en-US" dirty="0" smtClean="0"/>
              <a:t>Airplane is nosed down for a descent </a:t>
            </a:r>
          </a:p>
          <a:p>
            <a:pPr lvl="1"/>
            <a:r>
              <a:rPr lang="en-US" dirty="0" smtClean="0"/>
              <a:t>Engine will tend or want to speed up</a:t>
            </a:r>
          </a:p>
          <a:p>
            <a:pPr lvl="1"/>
            <a:r>
              <a:rPr lang="en-US" dirty="0" smtClean="0"/>
              <a:t>Prop will increase the blade angle slightly to keep the RPM from speeding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Off:  Constant Speed 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Take </a:t>
            </a:r>
            <a:r>
              <a:rPr lang="en-US" dirty="0"/>
              <a:t>O</a:t>
            </a:r>
            <a:r>
              <a:rPr lang="en-US" dirty="0" smtClean="0"/>
              <a:t>ff when Forward </a:t>
            </a:r>
            <a:r>
              <a:rPr lang="en-US" dirty="0"/>
              <a:t>M</a:t>
            </a:r>
            <a:r>
              <a:rPr lang="en-US" dirty="0" smtClean="0"/>
              <a:t>otion is Low, we want</a:t>
            </a:r>
          </a:p>
          <a:p>
            <a:pPr lvl="1"/>
            <a:r>
              <a:rPr lang="en-US" dirty="0" smtClean="0"/>
              <a:t>High RPM (or low </a:t>
            </a:r>
            <a:r>
              <a:rPr lang="en-US" dirty="0" err="1" smtClean="0"/>
              <a:t>propellor</a:t>
            </a:r>
            <a:r>
              <a:rPr lang="en-US" dirty="0" smtClean="0"/>
              <a:t> blade angle)</a:t>
            </a:r>
          </a:p>
          <a:p>
            <a:pPr lvl="1"/>
            <a:r>
              <a:rPr lang="en-US" dirty="0" smtClean="0"/>
              <a:t>Low blade angle (or pitch) keeps the angle of attack with respect to the relative wind, small and efficient at low airspeeds</a:t>
            </a:r>
          </a:p>
          <a:p>
            <a:pPr lvl="1"/>
            <a:r>
              <a:rPr lang="en-US" dirty="0" smtClean="0"/>
              <a:t>Called ‘Slice it Thin’</a:t>
            </a:r>
          </a:p>
          <a:p>
            <a:pPr lvl="1"/>
            <a:r>
              <a:rPr lang="en-US" dirty="0" smtClean="0"/>
              <a:t>As the airspeed increases, the load is lightened on the engine</a:t>
            </a:r>
          </a:p>
          <a:p>
            <a:pPr lvl="1"/>
            <a:r>
              <a:rPr lang="en-US" dirty="0" smtClean="0"/>
              <a:t>The engine wants to speed up, but the prop adjusts to a higher blade angle automatically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57938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Cruise:  Constant Speed 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 power is reduced by lowering the manifold pressure (MP) and increasing the blade angle (decrease RPM)</a:t>
            </a:r>
            <a:endParaRPr lang="en-US" dirty="0"/>
          </a:p>
        </p:txBody>
      </p:sp>
      <p:pic>
        <p:nvPicPr>
          <p:cNvPr id="8" name="Picture 7" descr="MP Gu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0"/>
            <a:ext cx="3953427" cy="3153215"/>
          </a:xfrm>
          <a:prstGeom prst="rect">
            <a:avLst/>
          </a:prstGeom>
        </p:spPr>
      </p:pic>
      <p:pic>
        <p:nvPicPr>
          <p:cNvPr id="9" name="Picture 8" descr="T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371459"/>
            <a:ext cx="2905531" cy="280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Piper Arrow Panel</a:t>
            </a:r>
            <a:endParaRPr lang="en-US" dirty="0"/>
          </a:p>
        </p:txBody>
      </p:sp>
      <p:pic>
        <p:nvPicPr>
          <p:cNvPr id="4" name="Content Placeholder 3" descr="Arrow pan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8795424" cy="4109210"/>
          </a:xfrm>
        </p:spPr>
      </p:pic>
      <p:sp>
        <p:nvSpPr>
          <p:cNvPr id="5" name="Rectangle 4"/>
          <p:cNvSpPr/>
          <p:nvPr/>
        </p:nvSpPr>
        <p:spPr>
          <a:xfrm>
            <a:off x="2590800" y="4343400"/>
            <a:ext cx="1447800" cy="990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4114800"/>
            <a:ext cx="1219200" cy="1371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Cessna Panel</a:t>
            </a:r>
            <a:endParaRPr lang="en-US" dirty="0"/>
          </a:p>
        </p:txBody>
      </p:sp>
      <p:pic>
        <p:nvPicPr>
          <p:cNvPr id="4" name="Content Placeholder 3" descr="C210 pan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4024449" cy="2689509"/>
          </a:xfrm>
        </p:spPr>
      </p:pic>
      <p:pic>
        <p:nvPicPr>
          <p:cNvPr id="5" name="Picture 4" descr="cessna throttle prop mix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252" y="1295400"/>
            <a:ext cx="7687748" cy="3305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5105400"/>
            <a:ext cx="990600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1440</Words>
  <Application>Microsoft Office PowerPoint</Application>
  <PresentationFormat>On-screen Show (4:3)</PresentationFormat>
  <Paragraphs>198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Agenda</vt:lpstr>
      <vt:lpstr>Complex Airplane</vt:lpstr>
      <vt:lpstr>Controllable-Pitch Propeller</vt:lpstr>
      <vt:lpstr>Climb vs Descent Constant Speed Prop</vt:lpstr>
      <vt:lpstr>Take Off:  Constant Speed Prop</vt:lpstr>
      <vt:lpstr>Cruise:  Constant Speed Prop</vt:lpstr>
      <vt:lpstr>Piper Arrow Panel</vt:lpstr>
      <vt:lpstr>Cessna Panel</vt:lpstr>
      <vt:lpstr>How It Works</vt:lpstr>
      <vt:lpstr>Governing Range</vt:lpstr>
      <vt:lpstr>More Constant Speed Props</vt:lpstr>
      <vt:lpstr>Excessive Manifold Pressure (MP)</vt:lpstr>
      <vt:lpstr>Points to Remember</vt:lpstr>
      <vt:lpstr>Arrow Comparison</vt:lpstr>
      <vt:lpstr>Arrow II:  MP vs RPM for Cruise</vt:lpstr>
      <vt:lpstr>Retractable Landing Gear</vt:lpstr>
      <vt:lpstr>Controls and Position Indicators</vt:lpstr>
      <vt:lpstr>Landing Gear Safety Devices</vt:lpstr>
      <vt:lpstr>Squat Switch</vt:lpstr>
      <vt:lpstr>Emergency Gear Extension Systems</vt:lpstr>
      <vt:lpstr>Emergency Gear Extension Systems</vt:lpstr>
      <vt:lpstr>Preflight Procedures</vt:lpstr>
      <vt:lpstr>Preflight External</vt:lpstr>
      <vt:lpstr>Takeoff and Climb</vt:lpstr>
      <vt:lpstr>Approach and Landing</vt:lpstr>
      <vt:lpstr>Most Common Factors Gear Accidents</vt:lpstr>
      <vt:lpstr>Arrow II Landing Gear</vt:lpstr>
      <vt:lpstr>Arrow II Landing Gear</vt:lpstr>
      <vt:lpstr>Slide 30</vt:lpstr>
      <vt:lpstr>Slide 31</vt:lpstr>
      <vt:lpstr>Sample Complex Training Syllabus</vt:lpstr>
      <vt:lpstr>Agenda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21</cp:revision>
  <dcterms:created xsi:type="dcterms:W3CDTF">2010-12-09T20:21:01Z</dcterms:created>
  <dcterms:modified xsi:type="dcterms:W3CDTF">2012-03-10T16:50:40Z</dcterms:modified>
</cp:coreProperties>
</file>