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89" r:id="rId3"/>
    <p:sldId id="257" r:id="rId4"/>
    <p:sldId id="258" r:id="rId5"/>
    <p:sldId id="259" r:id="rId6"/>
    <p:sldId id="260" r:id="rId7"/>
    <p:sldId id="262" r:id="rId8"/>
    <p:sldId id="263" r:id="rId9"/>
    <p:sldId id="261" r:id="rId10"/>
    <p:sldId id="273" r:id="rId11"/>
    <p:sldId id="285" r:id="rId12"/>
    <p:sldId id="264" r:id="rId13"/>
    <p:sldId id="265" r:id="rId14"/>
    <p:sldId id="270" r:id="rId15"/>
    <p:sldId id="266" r:id="rId16"/>
    <p:sldId id="267" r:id="rId17"/>
    <p:sldId id="268" r:id="rId18"/>
    <p:sldId id="269" r:id="rId19"/>
    <p:sldId id="271" r:id="rId20"/>
    <p:sldId id="272" r:id="rId21"/>
    <p:sldId id="291" r:id="rId22"/>
    <p:sldId id="274" r:id="rId23"/>
    <p:sldId id="275" r:id="rId24"/>
    <p:sldId id="276" r:id="rId25"/>
    <p:sldId id="290" r:id="rId26"/>
    <p:sldId id="278" r:id="rId27"/>
    <p:sldId id="283" r:id="rId28"/>
    <p:sldId id="279" r:id="rId29"/>
    <p:sldId id="277" r:id="rId30"/>
    <p:sldId id="280" r:id="rId31"/>
    <p:sldId id="286" r:id="rId32"/>
    <p:sldId id="287" r:id="rId33"/>
    <p:sldId id="284" r:id="rId34"/>
    <p:sldId id="288" r:id="rId35"/>
    <p:sldId id="282" r:id="rId36"/>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AD"/>
    <a:srgbClr val="0066FF"/>
    <a:srgbClr val="00FFFF"/>
    <a:srgbClr val="FF9900"/>
    <a:srgbClr val="FF0000"/>
    <a:srgbClr val="FF3300"/>
    <a:srgbClr val="FFFF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61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583" cy="478748"/>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defTabSz="966621">
              <a:defRPr sz="1300"/>
            </a:lvl1pPr>
          </a:lstStyle>
          <a:p>
            <a:pPr>
              <a:defRPr/>
            </a:pPr>
            <a:endParaRPr lang="en-US"/>
          </a:p>
        </p:txBody>
      </p:sp>
      <p:sp>
        <p:nvSpPr>
          <p:cNvPr id="3075" name="Rectangle 3"/>
          <p:cNvSpPr>
            <a:spLocks noGrp="1" noChangeArrowheads="1"/>
          </p:cNvSpPr>
          <p:nvPr>
            <p:ph type="dt" idx="1"/>
          </p:nvPr>
        </p:nvSpPr>
        <p:spPr bwMode="auto">
          <a:xfrm>
            <a:off x="4142962" y="0"/>
            <a:ext cx="3170583" cy="478748"/>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lvl1pPr algn="r" defTabSz="966621">
              <a:defRPr sz="13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32183" y="4561226"/>
            <a:ext cx="5850835" cy="4318573"/>
          </a:xfrm>
          <a:prstGeom prst="rect">
            <a:avLst/>
          </a:prstGeom>
          <a:noFill/>
          <a:ln w="9525">
            <a:noFill/>
            <a:miter lim="800000"/>
            <a:headEnd/>
            <a:tailEnd/>
          </a:ln>
          <a:effectLst/>
        </p:spPr>
        <p:txBody>
          <a:bodyPr vert="horz" wrap="square" lIns="96647" tIns="48324" rIns="96647" bIns="483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9120813"/>
            <a:ext cx="3170583" cy="478748"/>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defTabSz="966621">
              <a:defRPr sz="1300"/>
            </a:lvl1pPr>
          </a:lstStyle>
          <a:p>
            <a:pPr>
              <a:defRPr/>
            </a:pPr>
            <a:endParaRPr lang="en-US"/>
          </a:p>
        </p:txBody>
      </p:sp>
      <p:sp>
        <p:nvSpPr>
          <p:cNvPr id="3079" name="Rectangle 7"/>
          <p:cNvSpPr>
            <a:spLocks noGrp="1" noChangeArrowheads="1"/>
          </p:cNvSpPr>
          <p:nvPr>
            <p:ph type="sldNum" sz="quarter" idx="5"/>
          </p:nvPr>
        </p:nvSpPr>
        <p:spPr bwMode="auto">
          <a:xfrm>
            <a:off x="4142962" y="9120813"/>
            <a:ext cx="3170583" cy="478748"/>
          </a:xfrm>
          <a:prstGeom prst="rect">
            <a:avLst/>
          </a:prstGeom>
          <a:noFill/>
          <a:ln w="9525">
            <a:noFill/>
            <a:miter lim="800000"/>
            <a:headEnd/>
            <a:tailEnd/>
          </a:ln>
          <a:effectLst/>
        </p:spPr>
        <p:txBody>
          <a:bodyPr vert="horz" wrap="square" lIns="96647" tIns="48324" rIns="96647" bIns="48324" numCol="1" anchor="b" anchorCtr="0" compatLnSpc="1">
            <a:prstTxWarp prst="textNoShape">
              <a:avLst/>
            </a:prstTxWarp>
          </a:bodyPr>
          <a:lstStyle>
            <a:lvl1pPr algn="r" defTabSz="966621">
              <a:defRPr sz="1300"/>
            </a:lvl1pPr>
          </a:lstStyle>
          <a:p>
            <a:pPr>
              <a:defRPr/>
            </a:pPr>
            <a:fld id="{809D9983-B9F4-4B5C-BB3A-DEA6B82C9B5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FD7DA9C-9ABD-4C5B-832C-5E541C4115FF}" type="slidenum">
              <a:rPr lang="en-US" smtClean="0"/>
              <a:pPr/>
              <a:t>1</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18CA364A-7A6E-49A8-9757-92816D96E21F}" type="slidenum">
              <a:rPr lang="en-US" smtClean="0"/>
              <a:pPr/>
              <a:t>10</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3AF55D7A-120C-47EF-A191-69DFDF4697CC}" type="slidenum">
              <a:rPr lang="en-US" smtClean="0"/>
              <a:pPr/>
              <a:t>11</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A8DCB77-EE97-4FAB-83B0-AACC6125C920}" type="slidenum">
              <a:rPr lang="en-US" smtClean="0"/>
              <a:pPr/>
              <a:t>12</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A540886-3094-459E-88E7-7A0BDB937732}" type="slidenum">
              <a:rPr lang="en-US" smtClean="0"/>
              <a:pPr/>
              <a:t>13</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A26F967-AA07-4D61-8E0C-AF49A9C8B9D0}" type="slidenum">
              <a:rPr lang="en-US" smtClean="0"/>
              <a:pPr/>
              <a:t>14</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9788CCC2-EB11-42A5-AA98-629BDB6F0199}" type="slidenum">
              <a:rPr lang="en-US" smtClean="0"/>
              <a:pPr/>
              <a:t>15</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8947976-C003-4222-8896-59F3F7E3B8B4}" type="slidenum">
              <a:rPr lang="en-US" smtClean="0"/>
              <a:pPr/>
              <a:t>16</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4BECF96-0ADD-4694-93CB-60F74107CE24}" type="slidenum">
              <a:rPr lang="en-US" smtClean="0"/>
              <a:pPr/>
              <a:t>17</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81D804B-0A78-4085-AA01-05F47C718C69}" type="slidenum">
              <a:rPr lang="en-US" smtClean="0"/>
              <a:pPr/>
              <a:t>18</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8C1D320-2354-4CBB-B929-6F93F2586C9D}" type="slidenum">
              <a:rPr lang="en-US" smtClean="0"/>
              <a:pPr/>
              <a:t>19</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343D3B8D-95FB-437A-8C58-6CD1A3A7D27C}" type="slidenum">
              <a:rPr lang="en-US" smtClean="0"/>
              <a:pPr/>
              <a:t>2</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89D6C592-DD92-4740-B6ED-164D405848FD}" type="slidenum">
              <a:rPr lang="en-US" smtClean="0"/>
              <a:pPr/>
              <a:t>20</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B130516-4959-480B-8B32-C7AFC4344FB5}" type="slidenum">
              <a:rPr lang="en-US" smtClean="0"/>
              <a:pPr/>
              <a:t>21</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59D2897-884D-4B68-9A71-92D93EDFBA61}" type="slidenum">
              <a:rPr lang="en-US" smtClean="0"/>
              <a:pPr/>
              <a:t>22</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3D135CF4-B111-4047-956E-9F2A3417F743}" type="slidenum">
              <a:rPr lang="en-US" smtClean="0"/>
              <a:pPr/>
              <a:t>23</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9ABB4039-F3F6-4B5F-B0A3-A7F74550C53C}" type="slidenum">
              <a:rPr lang="en-US" smtClean="0"/>
              <a:pPr/>
              <a:t>24</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A3928665-97D5-4C4E-99DE-BA4A8E8FACBE}" type="slidenum">
              <a:rPr lang="en-US" smtClean="0"/>
              <a:pPr/>
              <a:t>25</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683D9933-071E-41A2-80BE-62111663E25E}" type="slidenum">
              <a:rPr lang="en-US" smtClean="0"/>
              <a:pPr/>
              <a:t>26</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D35D57D-B3C9-4B28-A29E-FD79D6873AAA}" type="slidenum">
              <a:rPr lang="en-US" smtClean="0"/>
              <a:pPr/>
              <a:t>27</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AA8F398-AFFF-4604-979D-E4CA6A84F6A1}" type="slidenum">
              <a:rPr lang="en-US" smtClean="0"/>
              <a:pPr/>
              <a:t>28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A630C53-21BD-4047-9885-882A24AEFA67}" type="slidenum">
              <a:rPr lang="en-US" smtClean="0"/>
              <a:pPr/>
              <a:t>29</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BD52EE24-CEEB-4A4A-A4B0-AC36064C5BE1}" type="slidenum">
              <a:rPr lang="en-US" smtClean="0"/>
              <a:pPr/>
              <a:t>3</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DCE645E-4723-426A-BD85-EAE23E5437F0}" type="slidenum">
              <a:rPr lang="en-US" smtClean="0"/>
              <a:pPr/>
              <a:t>30</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08D9465-28AE-4263-9889-9C1BBCB3246C}" type="slidenum">
              <a:rPr lang="en-US" smtClean="0"/>
              <a:pPr/>
              <a:t>31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6BDC816-096A-422E-B05D-A442AA0A2EC6}" type="slidenum">
              <a:rPr lang="en-US" smtClean="0"/>
              <a:pPr/>
              <a:t>32</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BBCF38FF-FF6C-4950-8E3C-A33CFF6E655E}" type="slidenum">
              <a:rPr lang="en-US" smtClean="0"/>
              <a:pPr/>
              <a:t>33</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F7F2F08-6A29-4833-AEC7-A797BFE0B5D7}" type="slidenum">
              <a:rPr lang="en-US" smtClean="0"/>
              <a:pPr/>
              <a:t>34</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FB77491-1100-4FC7-BDD7-ED4133EC2EBB}" type="slidenum">
              <a:rPr lang="en-US" smtClean="0"/>
              <a:pPr/>
              <a:t>35</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34ED5CD7-A9B2-49E5-8FE7-4E06E3FC4BA1}" type="slidenum">
              <a:rPr lang="en-US" smtClean="0"/>
              <a:pPr/>
              <a:t>4</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EA2F23B6-0ECE-4D96-BEB9-176867FA714D}" type="slidenum">
              <a:rPr lang="en-US" smtClean="0"/>
              <a:pPr/>
              <a:t>5</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30BFF4D-1376-458A-A583-44F8AEF5177C}" type="slidenum">
              <a:rPr lang="en-US" smtClean="0"/>
              <a:pPr/>
              <a:t>6</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272D271-84CE-4BE1-AA34-69EA4A91E2F9}" type="slidenum">
              <a:rPr lang="en-US" smtClean="0"/>
              <a:pPr/>
              <a:t>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E37E7241-CC0B-46A2-9896-7DA37302F1FC}" type="slidenum">
              <a:rPr lang="en-US" smtClean="0"/>
              <a:pPr/>
              <a:t>8</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7D77E9FA-EE50-464A-A56D-F1C25BB0CC2A}" type="slidenum">
              <a:rPr lang="en-US" smtClean="0"/>
              <a:pPr/>
              <a:t>9</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387A7C-3B59-46B3-ACCC-2F168083DBB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DCFCB-537D-4D5E-8F07-A7DAE750425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036C0B-6EAF-45B1-8F7A-6E5C5D9F6D6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072E8C-C77E-415B-A0B6-5506EDBF3CB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FB09B-6C86-487A-B9C5-6E0DF81EF91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E2EC3CC-FC58-455D-B991-EAAC951FC92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048298-E2A2-4E16-9417-5869CD97929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510613-3ECC-434F-97CA-682AB5EBBFB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B30905-180A-4232-8584-C5E74D8E910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EE9706-67A5-4BC2-A752-C3F9C7F603F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DADCE0-CCB6-49B1-B42B-3641E568AD3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9FCF36-E726-457D-97BA-AB9BCC22826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76C42E-31E0-4840-AA9B-2F9F3495D41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037F2F-354A-4571-BF0F-7F7F1DF865A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67EA33-C879-42A3-AF6A-3F54E3E554C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F82C436-15B5-4AB8-9E3B-92FA63795C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2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Balsom lake cub"/>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51" name="Rectangle 2"/>
          <p:cNvSpPr>
            <a:spLocks noGrp="1" noChangeArrowheads="1"/>
          </p:cNvSpPr>
          <p:nvPr>
            <p:ph type="ctrTitle"/>
          </p:nvPr>
        </p:nvSpPr>
        <p:spPr>
          <a:xfrm>
            <a:off x="762000" y="0"/>
            <a:ext cx="7772400" cy="1470025"/>
          </a:xfrm>
        </p:spPr>
        <p:txBody>
          <a:bodyPr/>
          <a:lstStyle/>
          <a:p>
            <a:pPr eaLnBrk="1" hangingPunct="1"/>
            <a:r>
              <a:rPr lang="en-US" b="1" i="1">
                <a:solidFill>
                  <a:srgbClr val="FFFF00"/>
                </a:solidFill>
              </a:rPr>
              <a:t>Seaplane Transition </a:t>
            </a:r>
            <a:br>
              <a:rPr lang="en-US" b="1" i="1">
                <a:solidFill>
                  <a:srgbClr val="FFFF00"/>
                </a:solidFill>
              </a:rPr>
            </a:br>
            <a:r>
              <a:rPr lang="en-US" b="1" i="1">
                <a:solidFill>
                  <a:srgbClr val="FFFF00"/>
                </a:solidFill>
              </a:rPr>
              <a:t>Ground Training</a:t>
            </a:r>
            <a:r>
              <a:rPr lang="en-US">
                <a:solidFill>
                  <a:srgbClr val="FFFF00"/>
                </a:solidFill>
              </a:rPr>
              <a:t>	</a:t>
            </a:r>
          </a:p>
        </p:txBody>
      </p:sp>
      <p:sp>
        <p:nvSpPr>
          <p:cNvPr id="2052" name="Rectangle 3"/>
          <p:cNvSpPr>
            <a:spLocks noGrp="1" noChangeArrowheads="1"/>
          </p:cNvSpPr>
          <p:nvPr>
            <p:ph type="subTitle" idx="1"/>
          </p:nvPr>
        </p:nvSpPr>
        <p:spPr>
          <a:xfrm>
            <a:off x="1219200" y="6172200"/>
            <a:ext cx="6400800" cy="685800"/>
          </a:xfrm>
        </p:spPr>
        <p:txBody>
          <a:bodyPr/>
          <a:lstStyle/>
          <a:p>
            <a:pPr eaLnBrk="1" hangingPunct="1"/>
            <a:r>
              <a:rPr lang="en-US">
                <a:solidFill>
                  <a:srgbClr val="FFFFFF"/>
                </a:solidFill>
              </a:rPr>
              <a:t>www.airtreknorth.com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t>Windstreaks on Water</a:t>
            </a:r>
          </a:p>
        </p:txBody>
      </p:sp>
      <p:sp>
        <p:nvSpPr>
          <p:cNvPr id="12291" name="Rectangle 3"/>
          <p:cNvSpPr>
            <a:spLocks noGrp="1" noChangeArrowheads="1"/>
          </p:cNvSpPr>
          <p:nvPr>
            <p:ph type="body" idx="1"/>
          </p:nvPr>
        </p:nvSpPr>
        <p:spPr>
          <a:xfrm>
            <a:off x="457200" y="1600200"/>
            <a:ext cx="4191000" cy="4525963"/>
          </a:xfrm>
        </p:spPr>
        <p:txBody>
          <a:bodyPr/>
          <a:lstStyle/>
          <a:p>
            <a:pPr eaLnBrk="1" hangingPunct="1"/>
            <a:r>
              <a:rPr lang="en-US" sz="2800"/>
              <a:t>Windstreaks show wind direction and run parallel to the wind.</a:t>
            </a:r>
          </a:p>
          <a:p>
            <a:pPr eaLnBrk="1" hangingPunct="1"/>
            <a:r>
              <a:rPr lang="en-US" sz="2800"/>
              <a:t>Must determine which end of the streak is upwind.</a:t>
            </a:r>
          </a:p>
          <a:p>
            <a:pPr eaLnBrk="1" hangingPunct="1"/>
            <a:r>
              <a:rPr lang="en-US" sz="2800"/>
              <a:t>Wind streaks begin at approximately 6-8 Kts</a:t>
            </a:r>
          </a:p>
          <a:p>
            <a:pPr eaLnBrk="1" hangingPunct="1"/>
            <a:endParaRPr lang="en-US" sz="2800"/>
          </a:p>
        </p:txBody>
      </p:sp>
      <p:pic>
        <p:nvPicPr>
          <p:cNvPr id="12292" name="Picture 4"/>
          <p:cNvPicPr>
            <a:picLocks noChangeAspect="1" noChangeArrowheads="1"/>
          </p:cNvPicPr>
          <p:nvPr/>
        </p:nvPicPr>
        <p:blipFill>
          <a:blip r:embed="rId3" cstate="print"/>
          <a:srcRect/>
          <a:stretch>
            <a:fillRect/>
          </a:stretch>
        </p:blipFill>
        <p:spPr bwMode="auto">
          <a:xfrm>
            <a:off x="4724400" y="2667000"/>
            <a:ext cx="3983038" cy="36512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noChangeArrowheads="1"/>
          </p:cNvPicPr>
          <p:nvPr/>
        </p:nvPicPr>
        <p:blipFill>
          <a:blip r:embed="rId3" cstate="print">
            <a:lum bright="50000" contrast="-30000"/>
          </a:blip>
          <a:srcRect/>
          <a:stretch>
            <a:fillRect/>
          </a:stretch>
        </p:blipFill>
        <p:spPr bwMode="auto">
          <a:xfrm>
            <a:off x="0" y="0"/>
            <a:ext cx="9144000" cy="6858000"/>
          </a:xfrm>
          <a:prstGeom prst="rect">
            <a:avLst/>
          </a:prstGeom>
          <a:noFill/>
          <a:ln w="9525">
            <a:noFill/>
            <a:miter lim="800000"/>
            <a:headEnd/>
            <a:tailEnd/>
          </a:ln>
        </p:spPr>
      </p:pic>
      <p:sp>
        <p:nvSpPr>
          <p:cNvPr id="13315" name="Rectangle 2"/>
          <p:cNvSpPr>
            <a:spLocks noGrp="1" noChangeArrowheads="1"/>
          </p:cNvSpPr>
          <p:nvPr>
            <p:ph type="title"/>
          </p:nvPr>
        </p:nvSpPr>
        <p:spPr/>
        <p:txBody>
          <a:bodyPr/>
          <a:lstStyle/>
          <a:p>
            <a:pPr eaLnBrk="1" hangingPunct="1"/>
            <a:r>
              <a:rPr lang="en-US"/>
              <a:t>Weathervane Effect</a:t>
            </a:r>
          </a:p>
        </p:txBody>
      </p:sp>
      <p:sp>
        <p:nvSpPr>
          <p:cNvPr id="13316" name="Rectangle 3"/>
          <p:cNvSpPr>
            <a:spLocks noGrp="1" noChangeArrowheads="1"/>
          </p:cNvSpPr>
          <p:nvPr>
            <p:ph type="body" idx="1"/>
          </p:nvPr>
        </p:nvSpPr>
        <p:spPr/>
        <p:txBody>
          <a:bodyPr/>
          <a:lstStyle/>
          <a:p>
            <a:pPr eaLnBrk="1" hangingPunct="1">
              <a:lnSpc>
                <a:spcPct val="90000"/>
              </a:lnSpc>
            </a:pPr>
            <a:r>
              <a:rPr lang="en-US" sz="2800"/>
              <a:t>Seaplanes will naturally weathervane into the wind, even in a slight breeze.</a:t>
            </a:r>
          </a:p>
          <a:p>
            <a:pPr eaLnBrk="1" hangingPunct="1">
              <a:lnSpc>
                <a:spcPct val="90000"/>
              </a:lnSpc>
            </a:pPr>
            <a:r>
              <a:rPr lang="en-US" sz="2800"/>
              <a:t>Weathervaning is an advantage when:</a:t>
            </a:r>
          </a:p>
          <a:p>
            <a:pPr lvl="1" eaLnBrk="1" hangingPunct="1">
              <a:lnSpc>
                <a:spcPct val="90000"/>
              </a:lnSpc>
            </a:pPr>
            <a:r>
              <a:rPr lang="en-US" sz="2400"/>
              <a:t>Attempting to establish correct wind direction for takeoff.</a:t>
            </a:r>
          </a:p>
          <a:p>
            <a:pPr lvl="1" eaLnBrk="1" hangingPunct="1">
              <a:lnSpc>
                <a:spcPct val="90000"/>
              </a:lnSpc>
            </a:pPr>
            <a:r>
              <a:rPr lang="en-US" sz="2400"/>
              <a:t>Attempting to turn upwind at idle power.</a:t>
            </a:r>
          </a:p>
          <a:p>
            <a:pPr eaLnBrk="1" hangingPunct="1">
              <a:lnSpc>
                <a:spcPct val="90000"/>
              </a:lnSpc>
            </a:pPr>
            <a:r>
              <a:rPr lang="en-US" sz="2800"/>
              <a:t>Weathervane effect is a disadvantage when:</a:t>
            </a:r>
          </a:p>
          <a:p>
            <a:pPr lvl="1" eaLnBrk="1" hangingPunct="1">
              <a:lnSpc>
                <a:spcPct val="90000"/>
              </a:lnSpc>
            </a:pPr>
            <a:r>
              <a:rPr lang="en-US" sz="2400"/>
              <a:t>Attempting to taxi downwind or crosswind.</a:t>
            </a:r>
          </a:p>
          <a:p>
            <a:pPr lvl="1" eaLnBrk="1" hangingPunct="1">
              <a:lnSpc>
                <a:spcPct val="90000"/>
              </a:lnSpc>
            </a:pPr>
            <a:r>
              <a:rPr lang="en-US" sz="2400"/>
              <a:t>Attempting to turn from upwind to downwind.</a:t>
            </a:r>
          </a:p>
          <a:p>
            <a:pPr lvl="1" eaLnBrk="1" hangingPunct="1">
              <a:lnSpc>
                <a:spcPct val="90000"/>
              </a:lnSpc>
            </a:pPr>
            <a:r>
              <a:rPr lang="en-US" sz="2400"/>
              <a:t>Beaching or docking in a crosswind.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p:txBody>
          <a:bodyPr/>
          <a:lstStyle/>
          <a:p>
            <a:pPr eaLnBrk="1" hangingPunct="1"/>
            <a:r>
              <a:rPr lang="en-US"/>
              <a:t>3 Taxi Options</a:t>
            </a:r>
          </a:p>
        </p:txBody>
      </p:sp>
      <p:sp>
        <p:nvSpPr>
          <p:cNvPr id="14339" name="Rectangle 5"/>
          <p:cNvSpPr>
            <a:spLocks noGrp="1" noChangeArrowheads="1"/>
          </p:cNvSpPr>
          <p:nvPr>
            <p:ph type="body" sz="half" idx="1"/>
          </p:nvPr>
        </p:nvSpPr>
        <p:spPr>
          <a:xfrm>
            <a:off x="304800" y="1600200"/>
            <a:ext cx="4191000" cy="4525963"/>
          </a:xfrm>
        </p:spPr>
        <p:txBody>
          <a:bodyPr/>
          <a:lstStyle/>
          <a:p>
            <a:pPr eaLnBrk="1" hangingPunct="1">
              <a:lnSpc>
                <a:spcPct val="80000"/>
              </a:lnSpc>
            </a:pPr>
            <a:r>
              <a:rPr lang="en-US" sz="2000"/>
              <a:t>Idle Taxi</a:t>
            </a:r>
          </a:p>
          <a:p>
            <a:pPr lvl="1" eaLnBrk="1" hangingPunct="1">
              <a:lnSpc>
                <a:spcPct val="80000"/>
              </a:lnSpc>
            </a:pPr>
            <a:r>
              <a:rPr lang="en-US" sz="1800"/>
              <a:t>CARS</a:t>
            </a:r>
          </a:p>
          <a:p>
            <a:pPr lvl="2" eaLnBrk="1" hangingPunct="1">
              <a:lnSpc>
                <a:spcPct val="80000"/>
              </a:lnSpc>
            </a:pPr>
            <a:r>
              <a:rPr lang="en-US" sz="1600"/>
              <a:t>Carb, Area Clear, Rudders, Stick Back</a:t>
            </a:r>
          </a:p>
          <a:p>
            <a:pPr lvl="1" eaLnBrk="1" hangingPunct="1">
              <a:lnSpc>
                <a:spcPct val="80000"/>
              </a:lnSpc>
            </a:pPr>
            <a:r>
              <a:rPr lang="en-US" sz="1800"/>
              <a:t>Used for most Taxi.</a:t>
            </a:r>
          </a:p>
          <a:p>
            <a:pPr lvl="1" eaLnBrk="1" hangingPunct="1">
              <a:lnSpc>
                <a:spcPct val="80000"/>
              </a:lnSpc>
            </a:pPr>
            <a:r>
              <a:rPr lang="en-US" sz="1800"/>
              <a:t>Keep 4-6 kts (&lt;1000RPM)</a:t>
            </a:r>
          </a:p>
          <a:p>
            <a:pPr lvl="1" eaLnBrk="1" hangingPunct="1">
              <a:lnSpc>
                <a:spcPct val="80000"/>
              </a:lnSpc>
            </a:pPr>
            <a:r>
              <a:rPr lang="en-US" sz="1800"/>
              <a:t>Cross Boat Wakes at 45deg</a:t>
            </a:r>
          </a:p>
          <a:p>
            <a:pPr lvl="1" eaLnBrk="1" hangingPunct="1">
              <a:lnSpc>
                <a:spcPct val="80000"/>
              </a:lnSpc>
            </a:pPr>
            <a:r>
              <a:rPr lang="en-US" sz="1800"/>
              <a:t>Rudders down</a:t>
            </a:r>
          </a:p>
          <a:p>
            <a:pPr eaLnBrk="1" hangingPunct="1">
              <a:lnSpc>
                <a:spcPct val="80000"/>
              </a:lnSpc>
            </a:pPr>
            <a:r>
              <a:rPr lang="en-US" sz="2000"/>
              <a:t>Plow Taxi</a:t>
            </a:r>
          </a:p>
          <a:p>
            <a:pPr lvl="1" eaLnBrk="1" hangingPunct="1">
              <a:lnSpc>
                <a:spcPct val="80000"/>
              </a:lnSpc>
            </a:pPr>
            <a:r>
              <a:rPr lang="en-US" sz="1800"/>
              <a:t>CARS  (rudders down)</a:t>
            </a:r>
          </a:p>
          <a:p>
            <a:pPr lvl="1" eaLnBrk="1" hangingPunct="1">
              <a:lnSpc>
                <a:spcPct val="80000"/>
              </a:lnSpc>
            </a:pPr>
            <a:r>
              <a:rPr lang="en-US" sz="1800"/>
              <a:t>High Drag</a:t>
            </a:r>
          </a:p>
          <a:p>
            <a:pPr lvl="1" eaLnBrk="1" hangingPunct="1">
              <a:lnSpc>
                <a:spcPct val="80000"/>
              </a:lnSpc>
            </a:pPr>
            <a:r>
              <a:rPr lang="en-US" sz="1800"/>
              <a:t>Requires High Power</a:t>
            </a:r>
          </a:p>
          <a:p>
            <a:pPr lvl="1" eaLnBrk="1" hangingPunct="1">
              <a:lnSpc>
                <a:spcPct val="80000"/>
              </a:lnSpc>
            </a:pPr>
            <a:r>
              <a:rPr lang="en-US" sz="1800"/>
              <a:t>Heat Build Up Possible</a:t>
            </a:r>
          </a:p>
          <a:p>
            <a:pPr lvl="1" eaLnBrk="1" hangingPunct="1">
              <a:lnSpc>
                <a:spcPct val="80000"/>
              </a:lnSpc>
            </a:pPr>
            <a:r>
              <a:rPr lang="en-US" sz="1800"/>
              <a:t>Not Recommended</a:t>
            </a:r>
          </a:p>
          <a:p>
            <a:pPr lvl="1" eaLnBrk="1" hangingPunct="1">
              <a:lnSpc>
                <a:spcPct val="80000"/>
              </a:lnSpc>
            </a:pPr>
            <a:r>
              <a:rPr lang="en-US" sz="1800"/>
              <a:t>Do not use in Wavy or Gusty Conditions due to Instability.</a:t>
            </a:r>
          </a:p>
          <a:p>
            <a:pPr eaLnBrk="1" hangingPunct="1">
              <a:lnSpc>
                <a:spcPct val="80000"/>
              </a:lnSpc>
            </a:pPr>
            <a:endParaRPr lang="en-US" sz="2000"/>
          </a:p>
        </p:txBody>
      </p:sp>
      <p:pic>
        <p:nvPicPr>
          <p:cNvPr id="14340" name="Picture 8"/>
          <p:cNvPicPr>
            <a:picLocks noGrp="1" noChangeAspect="1" noChangeArrowheads="1"/>
          </p:cNvPicPr>
          <p:nvPr>
            <p:ph sz="quarter" idx="2"/>
          </p:nvPr>
        </p:nvPicPr>
        <p:blipFill>
          <a:blip r:embed="rId3" cstate="print"/>
          <a:srcRect/>
          <a:stretch>
            <a:fillRect/>
          </a:stretch>
        </p:blipFill>
        <p:spPr>
          <a:xfrm>
            <a:off x="4648200" y="1781175"/>
            <a:ext cx="4343400" cy="1703388"/>
          </a:xfrm>
          <a:noFill/>
        </p:spPr>
      </p:pic>
      <p:pic>
        <p:nvPicPr>
          <p:cNvPr id="14341" name="Picture 9"/>
          <p:cNvPicPr>
            <a:picLocks noGrp="1" noChangeAspect="1" noChangeArrowheads="1"/>
          </p:cNvPicPr>
          <p:nvPr>
            <p:ph sz="quarter" idx="3"/>
          </p:nvPr>
        </p:nvPicPr>
        <p:blipFill>
          <a:blip r:embed="rId4" cstate="print"/>
          <a:srcRect/>
          <a:stretch>
            <a:fillRect/>
          </a:stretch>
        </p:blipFill>
        <p:spPr>
          <a:xfrm>
            <a:off x="4648200" y="4111625"/>
            <a:ext cx="4495800" cy="1671638"/>
          </a:xfrm>
          <a:noFill/>
        </p:spPr>
      </p:pic>
      <p:sp>
        <p:nvSpPr>
          <p:cNvPr id="14342" name="Oval 10"/>
          <p:cNvSpPr>
            <a:spLocks noChangeArrowheads="1"/>
          </p:cNvSpPr>
          <p:nvPr/>
        </p:nvSpPr>
        <p:spPr bwMode="auto">
          <a:xfrm>
            <a:off x="5029200" y="2133600"/>
            <a:ext cx="914400" cy="457200"/>
          </a:xfrm>
          <a:prstGeom prst="ellipse">
            <a:avLst/>
          </a:prstGeom>
          <a:noFill/>
          <a:ln w="38100">
            <a:solidFill>
              <a:srgbClr val="FF0000"/>
            </a:solidFill>
            <a:round/>
            <a:headEnd/>
            <a:tailEnd/>
          </a:ln>
        </p:spPr>
        <p:txBody>
          <a:bodyPr wrap="none" anchor="ctr"/>
          <a:lstStyle/>
          <a:p>
            <a:endParaRPr lang="en-US"/>
          </a:p>
        </p:txBody>
      </p:sp>
      <p:sp>
        <p:nvSpPr>
          <p:cNvPr id="14343" name="Line 12"/>
          <p:cNvSpPr>
            <a:spLocks noChangeShapeType="1"/>
          </p:cNvSpPr>
          <p:nvPr/>
        </p:nvSpPr>
        <p:spPr bwMode="auto">
          <a:xfrm flipH="1">
            <a:off x="5791200" y="4191000"/>
            <a:ext cx="381000" cy="304800"/>
          </a:xfrm>
          <a:prstGeom prst="line">
            <a:avLst/>
          </a:prstGeom>
          <a:noFill/>
          <a:ln w="9525">
            <a:solidFill>
              <a:srgbClr val="FF0000"/>
            </a:solidFill>
            <a:round/>
            <a:headEnd/>
            <a:tailEnd type="triangle" w="med" len="med"/>
          </a:ln>
        </p:spPr>
        <p:txBody>
          <a:bodyPr/>
          <a:lstStyle/>
          <a:p>
            <a:endParaRPr lang="en-US"/>
          </a:p>
        </p:txBody>
      </p:sp>
      <p:sp>
        <p:nvSpPr>
          <p:cNvPr id="14344" name="Text Box 13"/>
          <p:cNvSpPr txBox="1">
            <a:spLocks noChangeArrowheads="1"/>
          </p:cNvSpPr>
          <p:nvPr/>
        </p:nvSpPr>
        <p:spPr bwMode="auto">
          <a:xfrm>
            <a:off x="6324600" y="3595688"/>
            <a:ext cx="1752600" cy="366712"/>
          </a:xfrm>
          <a:prstGeom prst="rect">
            <a:avLst/>
          </a:prstGeom>
          <a:noFill/>
          <a:ln w="9525">
            <a:noFill/>
            <a:miter lim="800000"/>
            <a:headEnd/>
            <a:tailEnd/>
          </a:ln>
        </p:spPr>
        <p:txBody>
          <a:bodyPr>
            <a:spAutoFit/>
          </a:bodyPr>
          <a:lstStyle/>
          <a:p>
            <a:pPr>
              <a:spcBef>
                <a:spcPct val="50000"/>
              </a:spcBef>
            </a:pPr>
            <a:r>
              <a:rPr lang="en-US"/>
              <a:t>Elevator full up</a:t>
            </a:r>
          </a:p>
        </p:txBody>
      </p:sp>
      <p:sp>
        <p:nvSpPr>
          <p:cNvPr id="14345" name="Rectangle 14"/>
          <p:cNvSpPr>
            <a:spLocks noChangeArrowheads="1"/>
          </p:cNvSpPr>
          <p:nvPr/>
        </p:nvSpPr>
        <p:spPr bwMode="auto">
          <a:xfrm>
            <a:off x="6172200" y="3581400"/>
            <a:ext cx="1981200" cy="457200"/>
          </a:xfrm>
          <a:prstGeom prst="rect">
            <a:avLst/>
          </a:prstGeom>
          <a:noFill/>
          <a:ln w="28575">
            <a:solidFill>
              <a:srgbClr val="FF0000"/>
            </a:solidFill>
            <a:miter lim="800000"/>
            <a:headEnd/>
            <a:tailEnd/>
          </a:ln>
        </p:spPr>
        <p:txBody>
          <a:bodyPr wrap="none" anchor="ctr"/>
          <a:lstStyle/>
          <a:p>
            <a:endParaRPr lang="en-US"/>
          </a:p>
        </p:txBody>
      </p:sp>
      <p:sp>
        <p:nvSpPr>
          <p:cNvPr id="14346" name="Oval 15"/>
          <p:cNvSpPr>
            <a:spLocks noChangeArrowheads="1"/>
          </p:cNvSpPr>
          <p:nvPr/>
        </p:nvSpPr>
        <p:spPr bwMode="auto">
          <a:xfrm>
            <a:off x="5029200" y="4495800"/>
            <a:ext cx="914400" cy="457200"/>
          </a:xfrm>
          <a:prstGeom prst="ellipse">
            <a:avLst/>
          </a:prstGeom>
          <a:noFill/>
          <a:ln w="38100">
            <a:solidFill>
              <a:srgbClr val="FF0000"/>
            </a:solidFill>
            <a:round/>
            <a:headEnd/>
            <a:tailEnd/>
          </a:ln>
        </p:spPr>
        <p:txBody>
          <a:bodyPr wrap="none" anchor="ctr"/>
          <a:lstStyle/>
          <a:p>
            <a:endParaRPr lang="en-US"/>
          </a:p>
        </p:txBody>
      </p:sp>
      <p:sp>
        <p:nvSpPr>
          <p:cNvPr id="14347" name="Line 16"/>
          <p:cNvSpPr>
            <a:spLocks noChangeShapeType="1"/>
          </p:cNvSpPr>
          <p:nvPr/>
        </p:nvSpPr>
        <p:spPr bwMode="auto">
          <a:xfrm flipH="1" flipV="1">
            <a:off x="5715000" y="2590800"/>
            <a:ext cx="609600" cy="838200"/>
          </a:xfrm>
          <a:prstGeom prst="line">
            <a:avLst/>
          </a:prstGeom>
          <a:noFill/>
          <a:ln w="9525">
            <a:solidFill>
              <a:srgbClr val="FF0000"/>
            </a:solidFill>
            <a:round/>
            <a:headEnd/>
            <a:tailEnd type="triangle" w="med" len="med"/>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p:cNvSpPr>
            <a:spLocks noGrp="1" noChangeArrowheads="1"/>
          </p:cNvSpPr>
          <p:nvPr>
            <p:ph type="title"/>
          </p:nvPr>
        </p:nvSpPr>
        <p:spPr/>
        <p:txBody>
          <a:bodyPr/>
          <a:lstStyle/>
          <a:p>
            <a:pPr eaLnBrk="1" hangingPunct="1"/>
            <a:r>
              <a:rPr lang="en-US"/>
              <a:t>3 Taxi Options continued</a:t>
            </a:r>
          </a:p>
        </p:txBody>
      </p:sp>
      <p:sp>
        <p:nvSpPr>
          <p:cNvPr id="15363" name="Rectangle 9"/>
          <p:cNvSpPr>
            <a:spLocks noGrp="1" noChangeArrowheads="1"/>
          </p:cNvSpPr>
          <p:nvPr>
            <p:ph type="body" sz="half" idx="1"/>
          </p:nvPr>
        </p:nvSpPr>
        <p:spPr>
          <a:xfrm>
            <a:off x="457200" y="1295400"/>
            <a:ext cx="8229600" cy="2971800"/>
          </a:xfrm>
        </p:spPr>
        <p:txBody>
          <a:bodyPr/>
          <a:lstStyle/>
          <a:p>
            <a:pPr eaLnBrk="1" hangingPunct="1">
              <a:lnSpc>
                <a:spcPct val="80000"/>
              </a:lnSpc>
            </a:pPr>
            <a:r>
              <a:rPr lang="en-US" sz="2000"/>
              <a:t>Step Taxi</a:t>
            </a:r>
          </a:p>
          <a:p>
            <a:pPr lvl="1" eaLnBrk="1" hangingPunct="1">
              <a:lnSpc>
                <a:spcPct val="80000"/>
              </a:lnSpc>
            </a:pPr>
            <a:r>
              <a:rPr lang="en-US" sz="1600"/>
              <a:t>CARS  (Rudders up)</a:t>
            </a:r>
          </a:p>
          <a:p>
            <a:pPr lvl="1" eaLnBrk="1" hangingPunct="1">
              <a:lnSpc>
                <a:spcPct val="80000"/>
              </a:lnSpc>
            </a:pPr>
            <a:r>
              <a:rPr lang="en-US" sz="1600"/>
              <a:t>Weight supported by Hydrodynamic Lift (floats)</a:t>
            </a:r>
          </a:p>
          <a:p>
            <a:pPr lvl="1" eaLnBrk="1" hangingPunct="1">
              <a:lnSpc>
                <a:spcPct val="80000"/>
              </a:lnSpc>
            </a:pPr>
            <a:r>
              <a:rPr lang="en-US" sz="1600"/>
              <a:t>Weight also supported by Aerodynamic Lift (wings)</a:t>
            </a:r>
          </a:p>
          <a:p>
            <a:pPr lvl="1" eaLnBrk="1" hangingPunct="1">
              <a:lnSpc>
                <a:spcPct val="80000"/>
              </a:lnSpc>
            </a:pPr>
            <a:r>
              <a:rPr lang="en-US" sz="1600"/>
              <a:t>Low Drag compared to Plow Taxi</a:t>
            </a:r>
          </a:p>
          <a:p>
            <a:pPr lvl="1" eaLnBrk="1" hangingPunct="1">
              <a:lnSpc>
                <a:spcPct val="80000"/>
              </a:lnSpc>
            </a:pPr>
            <a:r>
              <a:rPr lang="en-US" sz="1600"/>
              <a:t>One Pitch Attitude provides least drag (Sweet Spot)</a:t>
            </a:r>
          </a:p>
          <a:p>
            <a:pPr lvl="1" eaLnBrk="1" hangingPunct="1">
              <a:lnSpc>
                <a:spcPct val="80000"/>
              </a:lnSpc>
            </a:pPr>
            <a:r>
              <a:rPr lang="en-US" sz="1600"/>
              <a:t>60-70% of takeoff power is a good starting point once on step.</a:t>
            </a:r>
          </a:p>
          <a:p>
            <a:pPr lvl="1" eaLnBrk="1" hangingPunct="1">
              <a:lnSpc>
                <a:spcPct val="80000"/>
              </a:lnSpc>
            </a:pPr>
            <a:r>
              <a:rPr lang="en-US" sz="1600"/>
              <a:t>Used to cover long taxi distances.</a:t>
            </a:r>
          </a:p>
          <a:p>
            <a:pPr lvl="1" eaLnBrk="1" hangingPunct="1">
              <a:lnSpc>
                <a:spcPct val="80000"/>
              </a:lnSpc>
            </a:pPr>
            <a:r>
              <a:rPr lang="en-US" sz="1600"/>
              <a:t>Requires sufficient water depth and no obstructions</a:t>
            </a:r>
          </a:p>
          <a:p>
            <a:pPr lvl="1" eaLnBrk="1" hangingPunct="1">
              <a:lnSpc>
                <a:spcPct val="80000"/>
              </a:lnSpc>
            </a:pPr>
            <a:r>
              <a:rPr lang="en-US" sz="1600"/>
              <a:t>Apply back yoke (stick back) pressure as power is reduced to idle when slowing.</a:t>
            </a:r>
          </a:p>
          <a:p>
            <a:pPr lvl="1" eaLnBrk="1" hangingPunct="1">
              <a:lnSpc>
                <a:spcPct val="80000"/>
              </a:lnSpc>
            </a:pPr>
            <a:r>
              <a:rPr lang="en-US" sz="1600"/>
              <a:t>Ailerons into the wind.</a:t>
            </a:r>
          </a:p>
          <a:p>
            <a:pPr eaLnBrk="1" hangingPunct="1">
              <a:lnSpc>
                <a:spcPct val="80000"/>
              </a:lnSpc>
            </a:pPr>
            <a:endParaRPr lang="en-US" sz="1800"/>
          </a:p>
        </p:txBody>
      </p:sp>
      <p:pic>
        <p:nvPicPr>
          <p:cNvPr id="15364" name="Picture 7"/>
          <p:cNvPicPr>
            <a:picLocks noGrp="1" noChangeAspect="1" noChangeArrowheads="1"/>
          </p:cNvPicPr>
          <p:nvPr>
            <p:ph sz="half" idx="2"/>
          </p:nvPr>
        </p:nvPicPr>
        <p:blipFill>
          <a:blip r:embed="rId3" cstate="print"/>
          <a:srcRect/>
          <a:stretch>
            <a:fillRect/>
          </a:stretch>
        </p:blipFill>
        <p:spPr>
          <a:xfrm>
            <a:off x="1973263" y="4343400"/>
            <a:ext cx="5197475" cy="2187575"/>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pPr eaLnBrk="1" hangingPunct="1"/>
            <a:r>
              <a:rPr lang="en-US"/>
              <a:t>Porpoising While on Step</a:t>
            </a:r>
          </a:p>
        </p:txBody>
      </p:sp>
      <p:sp>
        <p:nvSpPr>
          <p:cNvPr id="16387" name="Rectangle 5"/>
          <p:cNvSpPr>
            <a:spLocks noGrp="1" noChangeArrowheads="1"/>
          </p:cNvSpPr>
          <p:nvPr>
            <p:ph type="body" sz="half" idx="1"/>
          </p:nvPr>
        </p:nvSpPr>
        <p:spPr>
          <a:xfrm>
            <a:off x="457200" y="1371600"/>
            <a:ext cx="8229600" cy="3048000"/>
          </a:xfrm>
        </p:spPr>
        <p:txBody>
          <a:bodyPr/>
          <a:lstStyle/>
          <a:p>
            <a:pPr eaLnBrk="1" hangingPunct="1">
              <a:lnSpc>
                <a:spcPct val="80000"/>
              </a:lnSpc>
            </a:pPr>
            <a:r>
              <a:rPr lang="en-US" sz="1800"/>
              <a:t>Caused by Incorrect Planing Attitude (ie: not on the sweet spot).</a:t>
            </a:r>
          </a:p>
          <a:p>
            <a:pPr eaLnBrk="1" hangingPunct="1">
              <a:lnSpc>
                <a:spcPct val="80000"/>
              </a:lnSpc>
            </a:pPr>
            <a:r>
              <a:rPr lang="en-US" sz="1800"/>
              <a:t>Nose too Low.</a:t>
            </a:r>
          </a:p>
          <a:p>
            <a:pPr lvl="1" eaLnBrk="1" hangingPunct="1">
              <a:lnSpc>
                <a:spcPct val="80000"/>
              </a:lnSpc>
            </a:pPr>
            <a:r>
              <a:rPr lang="en-US" sz="1600"/>
              <a:t>Forms crest of water in front of floats.</a:t>
            </a:r>
          </a:p>
          <a:p>
            <a:pPr lvl="1" eaLnBrk="1" hangingPunct="1">
              <a:lnSpc>
                <a:spcPct val="80000"/>
              </a:lnSpc>
            </a:pPr>
            <a:r>
              <a:rPr lang="en-US" sz="1600"/>
              <a:t>Floats ride up over the crests.</a:t>
            </a:r>
          </a:p>
          <a:p>
            <a:pPr lvl="1" eaLnBrk="1" hangingPunct="1">
              <a:lnSpc>
                <a:spcPct val="80000"/>
              </a:lnSpc>
            </a:pPr>
            <a:r>
              <a:rPr lang="en-US" sz="1600"/>
              <a:t>Floats then dip down once over the crest and the process begins again with increasing amplitude.</a:t>
            </a:r>
          </a:p>
          <a:p>
            <a:pPr eaLnBrk="1" hangingPunct="1">
              <a:lnSpc>
                <a:spcPct val="80000"/>
              </a:lnSpc>
            </a:pPr>
            <a:r>
              <a:rPr lang="en-US" sz="1800"/>
              <a:t>Nose held too High.</a:t>
            </a:r>
          </a:p>
          <a:p>
            <a:pPr lvl="1" eaLnBrk="1" hangingPunct="1">
              <a:lnSpc>
                <a:spcPct val="80000"/>
              </a:lnSpc>
            </a:pPr>
            <a:r>
              <a:rPr lang="en-US" sz="1600"/>
              <a:t>Premature Lift off.</a:t>
            </a:r>
          </a:p>
          <a:p>
            <a:pPr lvl="1" eaLnBrk="1" hangingPunct="1">
              <a:lnSpc>
                <a:spcPct val="80000"/>
              </a:lnSpc>
            </a:pPr>
            <a:r>
              <a:rPr lang="en-US" sz="1600"/>
              <a:t>Subsequent Stall and Nose Down drop into Water.</a:t>
            </a:r>
          </a:p>
          <a:p>
            <a:pPr eaLnBrk="1" hangingPunct="1">
              <a:lnSpc>
                <a:spcPct val="80000"/>
              </a:lnSpc>
            </a:pPr>
            <a:r>
              <a:rPr lang="en-US" sz="1800"/>
              <a:t>Corrective Action</a:t>
            </a:r>
          </a:p>
          <a:p>
            <a:pPr lvl="1" eaLnBrk="1" hangingPunct="1">
              <a:lnSpc>
                <a:spcPct val="80000"/>
              </a:lnSpc>
            </a:pPr>
            <a:r>
              <a:rPr lang="en-US" sz="1600"/>
              <a:t>Reduce power</a:t>
            </a:r>
          </a:p>
          <a:p>
            <a:pPr lvl="1" eaLnBrk="1" hangingPunct="1">
              <a:lnSpc>
                <a:spcPct val="80000"/>
              </a:lnSpc>
            </a:pPr>
            <a:r>
              <a:rPr lang="en-US" sz="1600"/>
              <a:t>Apply back yoke (stick) pressure.</a:t>
            </a:r>
          </a:p>
        </p:txBody>
      </p:sp>
      <p:pic>
        <p:nvPicPr>
          <p:cNvPr id="16388" name="Picture 7"/>
          <p:cNvPicPr>
            <a:picLocks noGrp="1" noChangeAspect="1" noChangeArrowheads="1"/>
          </p:cNvPicPr>
          <p:nvPr>
            <p:ph sz="half" idx="2"/>
          </p:nvPr>
        </p:nvPicPr>
        <p:blipFill>
          <a:blip r:embed="rId3" cstate="print"/>
          <a:srcRect/>
          <a:stretch>
            <a:fillRect/>
          </a:stretch>
        </p:blipFill>
        <p:spPr>
          <a:xfrm>
            <a:off x="152400" y="4495800"/>
            <a:ext cx="8763000" cy="2019300"/>
          </a:xfr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p:txBody>
          <a:bodyPr/>
          <a:lstStyle/>
          <a:p>
            <a:pPr eaLnBrk="1" hangingPunct="1"/>
            <a:r>
              <a:rPr lang="en-US"/>
              <a:t>Step Turns</a:t>
            </a:r>
          </a:p>
        </p:txBody>
      </p:sp>
      <p:pic>
        <p:nvPicPr>
          <p:cNvPr id="17411" name="Picture 7"/>
          <p:cNvPicPr>
            <a:picLocks noGrp="1" noChangeAspect="1" noChangeArrowheads="1"/>
          </p:cNvPicPr>
          <p:nvPr>
            <p:ph sz="half" idx="2"/>
          </p:nvPr>
        </p:nvPicPr>
        <p:blipFill>
          <a:blip r:embed="rId3" cstate="print"/>
          <a:srcRect/>
          <a:stretch>
            <a:fillRect/>
          </a:stretch>
        </p:blipFill>
        <p:spPr>
          <a:xfrm>
            <a:off x="1524000" y="1219200"/>
            <a:ext cx="6705600" cy="5272088"/>
          </a:xfr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t>Turns continued</a:t>
            </a:r>
          </a:p>
        </p:txBody>
      </p:sp>
      <p:sp>
        <p:nvSpPr>
          <p:cNvPr id="18435" name="Rectangle 3"/>
          <p:cNvSpPr>
            <a:spLocks noGrp="1" noChangeArrowheads="1"/>
          </p:cNvSpPr>
          <p:nvPr>
            <p:ph type="body" idx="1"/>
          </p:nvPr>
        </p:nvSpPr>
        <p:spPr/>
        <p:txBody>
          <a:bodyPr/>
          <a:lstStyle/>
          <a:p>
            <a:pPr eaLnBrk="1" hangingPunct="1"/>
            <a:r>
              <a:rPr lang="en-US"/>
              <a:t>Plane will Weathervane into the Wind.</a:t>
            </a:r>
          </a:p>
          <a:p>
            <a:pPr eaLnBrk="1" hangingPunct="1"/>
            <a:r>
              <a:rPr lang="en-US"/>
              <a:t>At idle taxi with short bursts of Power</a:t>
            </a:r>
          </a:p>
          <a:p>
            <a:pPr lvl="1" eaLnBrk="1" hangingPunct="1"/>
            <a:r>
              <a:rPr lang="en-US"/>
              <a:t>With continuous power, seaplane accelerates, increasing the turn radius.</a:t>
            </a:r>
          </a:p>
          <a:p>
            <a:pPr lvl="1" eaLnBrk="1" hangingPunct="1"/>
            <a:r>
              <a:rPr lang="en-US"/>
              <a:t>The churning of the water during higher speeds makes the water rudders less effective</a:t>
            </a:r>
          </a:p>
          <a:p>
            <a:pPr eaLnBrk="1" hangingPunct="1">
              <a:buFontTx/>
              <a:buNone/>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pPr eaLnBrk="1" hangingPunct="1"/>
            <a:r>
              <a:rPr lang="en-US"/>
              <a:t>Upwind to Downwind Scenario</a:t>
            </a:r>
          </a:p>
        </p:txBody>
      </p:sp>
      <p:sp>
        <p:nvSpPr>
          <p:cNvPr id="19459" name="Rectangle 5"/>
          <p:cNvSpPr>
            <a:spLocks noGrp="1" noChangeArrowheads="1"/>
          </p:cNvSpPr>
          <p:nvPr>
            <p:ph type="body" sz="half" idx="1"/>
          </p:nvPr>
        </p:nvSpPr>
        <p:spPr/>
        <p:txBody>
          <a:bodyPr/>
          <a:lstStyle/>
          <a:p>
            <a:pPr eaLnBrk="1" hangingPunct="1">
              <a:lnSpc>
                <a:spcPct val="90000"/>
              </a:lnSpc>
            </a:pPr>
            <a:r>
              <a:rPr lang="en-US" sz="2000"/>
              <a:t>Most Difficult if winds are strong.</a:t>
            </a:r>
          </a:p>
          <a:p>
            <a:pPr eaLnBrk="1" hangingPunct="1">
              <a:lnSpc>
                <a:spcPct val="90000"/>
              </a:lnSpc>
            </a:pPr>
            <a:r>
              <a:rPr lang="en-US" sz="2000"/>
              <a:t>Use the Plow Taxi as it moves the CB aft.  This shortens the lever arm between the center of bouyancy (CB) and the tail.</a:t>
            </a:r>
          </a:p>
          <a:p>
            <a:pPr eaLnBrk="1" hangingPunct="1">
              <a:lnSpc>
                <a:spcPct val="90000"/>
              </a:lnSpc>
            </a:pPr>
            <a:r>
              <a:rPr lang="en-US" sz="2000"/>
              <a:t>Always turn to the left to take advantage of Torque effects.</a:t>
            </a:r>
          </a:p>
          <a:p>
            <a:pPr eaLnBrk="1" hangingPunct="1">
              <a:lnSpc>
                <a:spcPct val="90000"/>
              </a:lnSpc>
            </a:pPr>
            <a:r>
              <a:rPr lang="en-US" sz="2000"/>
              <a:t>Ailerons are positioned into the wind to prevent the wind from lifting a wing.</a:t>
            </a:r>
          </a:p>
          <a:p>
            <a:pPr eaLnBrk="1" hangingPunct="1">
              <a:lnSpc>
                <a:spcPct val="90000"/>
              </a:lnSpc>
              <a:buFontTx/>
              <a:buNone/>
            </a:pPr>
            <a:r>
              <a:rPr lang="en-US" sz="2000"/>
              <a:t> </a:t>
            </a:r>
          </a:p>
          <a:p>
            <a:pPr eaLnBrk="1" hangingPunct="1">
              <a:lnSpc>
                <a:spcPct val="90000"/>
              </a:lnSpc>
            </a:pPr>
            <a:endParaRPr lang="en-US" sz="2000"/>
          </a:p>
        </p:txBody>
      </p:sp>
      <p:pic>
        <p:nvPicPr>
          <p:cNvPr id="19460" name="Picture 7"/>
          <p:cNvPicPr>
            <a:picLocks noGrp="1" noChangeAspect="1" noChangeArrowheads="1"/>
          </p:cNvPicPr>
          <p:nvPr>
            <p:ph sz="half" idx="2"/>
          </p:nvPr>
        </p:nvPicPr>
        <p:blipFill>
          <a:blip r:embed="rId3" cstate="print"/>
          <a:srcRect/>
          <a:stretch>
            <a:fillRect/>
          </a:stretch>
        </p:blipFill>
        <p:spPr>
          <a:xfrm>
            <a:off x="5181600" y="1265238"/>
            <a:ext cx="3603625" cy="5592762"/>
          </a:xfr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457200" y="69850"/>
            <a:ext cx="8229600" cy="1143000"/>
          </a:xfrm>
        </p:spPr>
        <p:txBody>
          <a:bodyPr/>
          <a:lstStyle/>
          <a:p>
            <a:pPr eaLnBrk="1" hangingPunct="1"/>
            <a:r>
              <a:rPr lang="en-US"/>
              <a:t>Sailing – The 4</a:t>
            </a:r>
            <a:r>
              <a:rPr lang="en-US" baseline="30000"/>
              <a:t>th</a:t>
            </a:r>
            <a:r>
              <a:rPr lang="en-US"/>
              <a:t> Taxi Option</a:t>
            </a:r>
          </a:p>
        </p:txBody>
      </p:sp>
      <p:sp>
        <p:nvSpPr>
          <p:cNvPr id="20483" name="Rectangle 5"/>
          <p:cNvSpPr>
            <a:spLocks noGrp="1" noChangeArrowheads="1"/>
          </p:cNvSpPr>
          <p:nvPr>
            <p:ph type="body" sz="half" idx="1"/>
          </p:nvPr>
        </p:nvSpPr>
        <p:spPr>
          <a:xfrm>
            <a:off x="457200" y="1143000"/>
            <a:ext cx="8229600" cy="1295400"/>
          </a:xfrm>
        </p:spPr>
        <p:txBody>
          <a:bodyPr/>
          <a:lstStyle/>
          <a:p>
            <a:pPr eaLnBrk="1" hangingPunct="1">
              <a:lnSpc>
                <a:spcPct val="80000"/>
              </a:lnSpc>
            </a:pPr>
            <a:r>
              <a:rPr lang="en-US" sz="2000"/>
              <a:t>Used during Significant Winds.</a:t>
            </a:r>
          </a:p>
          <a:p>
            <a:pPr eaLnBrk="1" hangingPunct="1">
              <a:lnSpc>
                <a:spcPct val="80000"/>
              </a:lnSpc>
            </a:pPr>
            <a:r>
              <a:rPr lang="en-US" sz="2000"/>
              <a:t>Wind is used for Power (Motive Force).</a:t>
            </a:r>
          </a:p>
          <a:p>
            <a:pPr eaLnBrk="1" hangingPunct="1">
              <a:lnSpc>
                <a:spcPct val="80000"/>
              </a:lnSpc>
            </a:pPr>
            <a:r>
              <a:rPr lang="en-US" sz="2000"/>
              <a:t>Low Engine RPM with Carb Heat ON and One Mag can be used to slow down Sail.</a:t>
            </a:r>
          </a:p>
        </p:txBody>
      </p:sp>
      <p:pic>
        <p:nvPicPr>
          <p:cNvPr id="20484" name="Picture 7"/>
          <p:cNvPicPr>
            <a:picLocks noGrp="1" noChangeAspect="1" noChangeArrowheads="1"/>
          </p:cNvPicPr>
          <p:nvPr>
            <p:ph sz="half" idx="2"/>
          </p:nvPr>
        </p:nvPicPr>
        <p:blipFill>
          <a:blip r:embed="rId3" cstate="print"/>
          <a:srcRect/>
          <a:stretch>
            <a:fillRect/>
          </a:stretch>
        </p:blipFill>
        <p:spPr>
          <a:xfrm>
            <a:off x="1143000" y="2417763"/>
            <a:ext cx="7086600" cy="4440237"/>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p:txBody>
          <a:bodyPr/>
          <a:lstStyle/>
          <a:p>
            <a:pPr eaLnBrk="1" hangingPunct="1"/>
            <a:r>
              <a:rPr lang="en-US"/>
              <a:t>Takeoff:  4 Distinct Phases</a:t>
            </a:r>
          </a:p>
        </p:txBody>
      </p:sp>
      <p:sp>
        <p:nvSpPr>
          <p:cNvPr id="21507" name="Rectangle 5"/>
          <p:cNvSpPr>
            <a:spLocks noGrp="1" noChangeArrowheads="1"/>
          </p:cNvSpPr>
          <p:nvPr>
            <p:ph type="body" sz="half" idx="1"/>
          </p:nvPr>
        </p:nvSpPr>
        <p:spPr/>
        <p:txBody>
          <a:bodyPr/>
          <a:lstStyle/>
          <a:p>
            <a:pPr eaLnBrk="1" hangingPunct="1">
              <a:lnSpc>
                <a:spcPct val="90000"/>
              </a:lnSpc>
            </a:pPr>
            <a:r>
              <a:rPr lang="en-US" sz="2800"/>
              <a:t>Displacement Phase</a:t>
            </a:r>
          </a:p>
          <a:p>
            <a:pPr eaLnBrk="1" hangingPunct="1">
              <a:lnSpc>
                <a:spcPct val="90000"/>
              </a:lnSpc>
            </a:pPr>
            <a:r>
              <a:rPr lang="en-US" sz="2800"/>
              <a:t>Hump or Plowing Phase</a:t>
            </a:r>
          </a:p>
          <a:p>
            <a:pPr lvl="1" eaLnBrk="1" hangingPunct="1">
              <a:lnSpc>
                <a:spcPct val="90000"/>
              </a:lnSpc>
            </a:pPr>
            <a:r>
              <a:rPr lang="en-US" sz="2400"/>
              <a:t>Most Resistance</a:t>
            </a:r>
          </a:p>
          <a:p>
            <a:pPr lvl="1" eaLnBrk="1" hangingPunct="1">
              <a:lnSpc>
                <a:spcPct val="90000"/>
              </a:lnSpc>
            </a:pPr>
            <a:r>
              <a:rPr lang="en-US" sz="2400"/>
              <a:t>Highest Water Drag</a:t>
            </a:r>
          </a:p>
          <a:p>
            <a:pPr eaLnBrk="1" hangingPunct="1">
              <a:lnSpc>
                <a:spcPct val="90000"/>
              </a:lnSpc>
            </a:pPr>
            <a:r>
              <a:rPr lang="en-US" sz="2800"/>
              <a:t>Step or Planing Phase</a:t>
            </a:r>
          </a:p>
          <a:p>
            <a:pPr lvl="1" eaLnBrk="1" hangingPunct="1">
              <a:lnSpc>
                <a:spcPct val="90000"/>
              </a:lnSpc>
            </a:pPr>
            <a:r>
              <a:rPr lang="en-US" sz="2400"/>
              <a:t>Drag increases as the square of speed.</a:t>
            </a:r>
          </a:p>
          <a:p>
            <a:pPr eaLnBrk="1" hangingPunct="1">
              <a:lnSpc>
                <a:spcPct val="90000"/>
              </a:lnSpc>
            </a:pPr>
            <a:r>
              <a:rPr lang="en-US" sz="2800"/>
              <a:t>Lift-off Phase</a:t>
            </a:r>
          </a:p>
          <a:p>
            <a:pPr lvl="1" eaLnBrk="1" hangingPunct="1">
              <a:lnSpc>
                <a:spcPct val="90000"/>
              </a:lnSpc>
              <a:buFontTx/>
              <a:buNone/>
            </a:pPr>
            <a:endParaRPr lang="en-US" sz="2400"/>
          </a:p>
        </p:txBody>
      </p:sp>
      <p:pic>
        <p:nvPicPr>
          <p:cNvPr id="21508" name="Picture 7"/>
          <p:cNvPicPr>
            <a:picLocks noGrp="1" noChangeAspect="1" noChangeArrowheads="1"/>
          </p:cNvPicPr>
          <p:nvPr>
            <p:ph sz="half" idx="2"/>
          </p:nvPr>
        </p:nvPicPr>
        <p:blipFill>
          <a:blip r:embed="rId3" cstate="print"/>
          <a:srcRect/>
          <a:stretch>
            <a:fillRect/>
          </a:stretch>
        </p:blipFill>
        <p:spPr>
          <a:xfrm>
            <a:off x="4572000" y="1771650"/>
            <a:ext cx="4419600" cy="3975100"/>
          </a:xfr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p:cNvPicPr>
            <a:picLocks noChangeAspect="1" noChangeArrowheads="1"/>
          </p:cNvPicPr>
          <p:nvPr/>
        </p:nvPicPr>
        <p:blipFill>
          <a:blip r:embed="rId3" cstate="print">
            <a:lum bright="48000" contrast="-30000"/>
          </a:blip>
          <a:srcRect/>
          <a:stretch>
            <a:fillRect/>
          </a:stretch>
        </p:blipFill>
        <p:spPr bwMode="auto">
          <a:xfrm>
            <a:off x="0" y="0"/>
            <a:ext cx="9144000" cy="6858000"/>
          </a:xfrm>
          <a:prstGeom prst="rect">
            <a:avLst/>
          </a:prstGeom>
          <a:noFill/>
          <a:ln w="9525">
            <a:noFill/>
            <a:miter lim="800000"/>
            <a:headEnd/>
            <a:tailEnd/>
          </a:ln>
        </p:spPr>
      </p:pic>
      <p:sp>
        <p:nvSpPr>
          <p:cNvPr id="4099" name="Rectangle 2"/>
          <p:cNvSpPr>
            <a:spLocks noGrp="1" noChangeArrowheads="1"/>
          </p:cNvSpPr>
          <p:nvPr>
            <p:ph type="title"/>
          </p:nvPr>
        </p:nvSpPr>
        <p:spPr/>
        <p:txBody>
          <a:bodyPr/>
          <a:lstStyle/>
          <a:p>
            <a:pPr eaLnBrk="1" hangingPunct="1"/>
            <a:r>
              <a:rPr lang="en-US" sz="4000"/>
              <a:t>Seaplane Add-On Rating Rqts</a:t>
            </a:r>
            <a:br>
              <a:rPr lang="en-US" sz="4000"/>
            </a:br>
            <a:r>
              <a:rPr lang="en-US" sz="4000"/>
              <a:t>(</a:t>
            </a:r>
            <a:r>
              <a:rPr lang="en-US" sz="3200"/>
              <a:t>Assumes at least Private Pilot)</a:t>
            </a:r>
          </a:p>
        </p:txBody>
      </p:sp>
      <p:sp>
        <p:nvSpPr>
          <p:cNvPr id="4100" name="Rectangle 3"/>
          <p:cNvSpPr>
            <a:spLocks noGrp="1" noChangeArrowheads="1"/>
          </p:cNvSpPr>
          <p:nvPr>
            <p:ph type="body" idx="1"/>
          </p:nvPr>
        </p:nvSpPr>
        <p:spPr/>
        <p:txBody>
          <a:bodyPr/>
          <a:lstStyle/>
          <a:p>
            <a:pPr eaLnBrk="1" hangingPunct="1">
              <a:lnSpc>
                <a:spcPct val="80000"/>
              </a:lnSpc>
            </a:pPr>
            <a:r>
              <a:rPr lang="en-US" sz="2400" dirty="0"/>
              <a:t>No minimum times except</a:t>
            </a:r>
          </a:p>
          <a:p>
            <a:pPr lvl="1" eaLnBrk="1" hangingPunct="1">
              <a:lnSpc>
                <a:spcPct val="80000"/>
              </a:lnSpc>
            </a:pPr>
            <a:r>
              <a:rPr lang="en-US" sz="2000" dirty="0"/>
              <a:t>3 hrs of flight instruction within last 60 days.</a:t>
            </a:r>
          </a:p>
          <a:p>
            <a:pPr eaLnBrk="1" hangingPunct="1">
              <a:lnSpc>
                <a:spcPct val="80000"/>
              </a:lnSpc>
            </a:pPr>
            <a:r>
              <a:rPr lang="en-US" sz="2400" dirty="0"/>
              <a:t>Two endorsements</a:t>
            </a:r>
          </a:p>
          <a:p>
            <a:pPr lvl="1" eaLnBrk="1" hangingPunct="1">
              <a:lnSpc>
                <a:spcPct val="80000"/>
              </a:lnSpc>
            </a:pPr>
            <a:r>
              <a:rPr lang="en-US" sz="2000" dirty="0" err="1"/>
              <a:t>Add’l</a:t>
            </a:r>
            <a:r>
              <a:rPr lang="en-US" sz="2000" dirty="0"/>
              <a:t> aircraft class rating CFR 61.63 (c)</a:t>
            </a:r>
          </a:p>
          <a:p>
            <a:pPr lvl="1" eaLnBrk="1" hangingPunct="1">
              <a:lnSpc>
                <a:spcPct val="80000"/>
              </a:lnSpc>
            </a:pPr>
            <a:r>
              <a:rPr lang="en-US" sz="2000" dirty="0"/>
              <a:t>Completion of </a:t>
            </a:r>
            <a:r>
              <a:rPr lang="en-US" sz="2000" dirty="0" err="1"/>
              <a:t>Prereq’s</a:t>
            </a:r>
            <a:r>
              <a:rPr lang="en-US" sz="2000" dirty="0"/>
              <a:t> for Practical Test CFR 61.39 (a)(6)</a:t>
            </a:r>
          </a:p>
          <a:p>
            <a:pPr eaLnBrk="1" hangingPunct="1">
              <a:lnSpc>
                <a:spcPct val="80000"/>
              </a:lnSpc>
            </a:pPr>
            <a:r>
              <a:rPr lang="en-US" sz="2400" dirty="0"/>
              <a:t>Pass Practical Test by DPE (Designated Pilot Examiner).  </a:t>
            </a:r>
          </a:p>
          <a:p>
            <a:pPr lvl="1" eaLnBrk="1" hangingPunct="1">
              <a:lnSpc>
                <a:spcPct val="80000"/>
              </a:lnSpc>
            </a:pPr>
            <a:r>
              <a:rPr lang="en-US" sz="2000" dirty="0"/>
              <a:t>No written test is needed.</a:t>
            </a:r>
          </a:p>
          <a:p>
            <a:pPr lvl="1" eaLnBrk="1" hangingPunct="1">
              <a:lnSpc>
                <a:spcPct val="80000"/>
              </a:lnSpc>
            </a:pPr>
            <a:r>
              <a:rPr lang="en-US" sz="2000" dirty="0"/>
              <a:t>19 PTS tasks for seaplane add-on rating.</a:t>
            </a:r>
          </a:p>
          <a:p>
            <a:pPr eaLnBrk="1" hangingPunct="1">
              <a:lnSpc>
                <a:spcPct val="80000"/>
              </a:lnSpc>
            </a:pPr>
            <a:r>
              <a:rPr lang="en-US" sz="2400" dirty="0"/>
              <a:t>What does the above mean?</a:t>
            </a:r>
          </a:p>
          <a:p>
            <a:pPr lvl="1" eaLnBrk="1" hangingPunct="1">
              <a:lnSpc>
                <a:spcPct val="80000"/>
              </a:lnSpc>
            </a:pPr>
            <a:r>
              <a:rPr lang="en-US" sz="2000" dirty="0"/>
              <a:t>Approximately 6-10 hrs of flying time.</a:t>
            </a:r>
          </a:p>
          <a:p>
            <a:pPr lvl="1" eaLnBrk="1" hangingPunct="1">
              <a:lnSpc>
                <a:spcPct val="80000"/>
              </a:lnSpc>
            </a:pPr>
            <a:r>
              <a:rPr lang="en-US" sz="2000" dirty="0"/>
              <a:t>~$400 DPE fee.</a:t>
            </a:r>
          </a:p>
          <a:p>
            <a:pPr lvl="1" eaLnBrk="1" hangingPunct="1">
              <a:lnSpc>
                <a:spcPct val="80000"/>
              </a:lnSpc>
            </a:pPr>
            <a:r>
              <a:rPr lang="en-US" sz="2000" dirty="0"/>
              <a:t>Normally, rating is &lt;$2000 depending on experience skill level of applicant.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cstate="print">
            <a:lum bright="20000" contrast="20000"/>
          </a:blip>
          <a:srcRect/>
          <a:stretch>
            <a:fillRect/>
          </a:stretch>
        </p:blipFill>
        <p:spPr bwMode="auto">
          <a:xfrm>
            <a:off x="-23813" y="0"/>
            <a:ext cx="9167813" cy="6835775"/>
          </a:xfrm>
          <a:prstGeom prst="rect">
            <a:avLst/>
          </a:prstGeom>
          <a:noFill/>
          <a:ln w="9525">
            <a:noFill/>
            <a:miter lim="800000"/>
            <a:headEnd/>
            <a:tailEnd/>
          </a:ln>
        </p:spPr>
      </p:pic>
      <p:sp>
        <p:nvSpPr>
          <p:cNvPr id="22531" name="Rectangle 2"/>
          <p:cNvSpPr>
            <a:spLocks noGrp="1" noChangeArrowheads="1"/>
          </p:cNvSpPr>
          <p:nvPr>
            <p:ph type="title"/>
          </p:nvPr>
        </p:nvSpPr>
        <p:spPr/>
        <p:txBody>
          <a:bodyPr/>
          <a:lstStyle/>
          <a:p>
            <a:pPr eaLnBrk="1" hangingPunct="1"/>
            <a:r>
              <a:rPr lang="en-US"/>
              <a:t>Glassy Water Take Off</a:t>
            </a:r>
          </a:p>
        </p:txBody>
      </p:sp>
      <p:sp>
        <p:nvSpPr>
          <p:cNvPr id="22532" name="Rectangle 3"/>
          <p:cNvSpPr>
            <a:spLocks noGrp="1" noChangeArrowheads="1"/>
          </p:cNvSpPr>
          <p:nvPr>
            <p:ph type="body" idx="1"/>
          </p:nvPr>
        </p:nvSpPr>
        <p:spPr/>
        <p:txBody>
          <a:bodyPr/>
          <a:lstStyle/>
          <a:p>
            <a:pPr eaLnBrk="1" hangingPunct="1"/>
            <a:r>
              <a:rPr lang="en-US" sz="2800"/>
              <a:t>Smoothness of the water increases drag on the floats.</a:t>
            </a:r>
          </a:p>
          <a:p>
            <a:pPr eaLnBrk="1" hangingPunct="1"/>
            <a:r>
              <a:rPr lang="en-US" sz="2800"/>
              <a:t>Once airborne, visual illusions occur since we can’t tell how high we are above the water.</a:t>
            </a:r>
          </a:p>
          <a:p>
            <a:pPr eaLnBrk="1" hangingPunct="1"/>
            <a:r>
              <a:rPr lang="en-US" sz="2800"/>
              <a:t>Roughen the water slightly by taxiing if possible.</a:t>
            </a:r>
          </a:p>
          <a:p>
            <a:pPr eaLnBrk="1" hangingPunct="1"/>
            <a:r>
              <a:rPr lang="en-US" sz="2800"/>
              <a:t>Normal takeoff procedure except</a:t>
            </a:r>
          </a:p>
          <a:p>
            <a:pPr lvl="1" eaLnBrk="1" hangingPunct="1"/>
            <a:r>
              <a:rPr lang="en-US" sz="2400"/>
              <a:t>Apply aileron pressure so one float comes out of the water first.</a:t>
            </a:r>
          </a:p>
          <a:p>
            <a:pPr lvl="1" eaLnBrk="1" hangingPunct="1"/>
            <a:r>
              <a:rPr lang="en-US" sz="2400"/>
              <a:t>Allow airplane to turn slightly rather than holding rudder pressure (keep drag as low as possible).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t>Rough Water Take Off</a:t>
            </a:r>
          </a:p>
        </p:txBody>
      </p:sp>
      <p:sp>
        <p:nvSpPr>
          <p:cNvPr id="23555" name="Rectangle 3"/>
          <p:cNvSpPr>
            <a:spLocks noGrp="1" noChangeArrowheads="1"/>
          </p:cNvSpPr>
          <p:nvPr>
            <p:ph type="body" idx="1"/>
          </p:nvPr>
        </p:nvSpPr>
        <p:spPr/>
        <p:txBody>
          <a:bodyPr/>
          <a:lstStyle/>
          <a:p>
            <a:pPr eaLnBrk="1" hangingPunct="1">
              <a:lnSpc>
                <a:spcPct val="90000"/>
              </a:lnSpc>
            </a:pPr>
            <a:r>
              <a:rPr lang="en-US" sz="2800"/>
              <a:t>The goal is to get the plane off the water as soon as possible.</a:t>
            </a:r>
          </a:p>
          <a:p>
            <a:pPr eaLnBrk="1" hangingPunct="1">
              <a:lnSpc>
                <a:spcPct val="90000"/>
              </a:lnSpc>
            </a:pPr>
            <a:r>
              <a:rPr lang="en-US" sz="2800"/>
              <a:t>Use short field take off procedure.</a:t>
            </a:r>
          </a:p>
          <a:p>
            <a:pPr eaLnBrk="1" hangingPunct="1">
              <a:lnSpc>
                <a:spcPct val="90000"/>
              </a:lnSpc>
            </a:pPr>
            <a:r>
              <a:rPr lang="en-US" sz="2800"/>
              <a:t>Apply full throttle just as bow of float rises on wave to limit amount of water on the prop.</a:t>
            </a:r>
          </a:p>
          <a:p>
            <a:pPr eaLnBrk="1" hangingPunct="1">
              <a:lnSpc>
                <a:spcPct val="90000"/>
              </a:lnSpc>
            </a:pPr>
            <a:r>
              <a:rPr lang="en-US" sz="2800"/>
              <a:t>Once on step, adjust pitch to skim across waves to lessen the pounding on the floats.</a:t>
            </a:r>
          </a:p>
          <a:p>
            <a:pPr eaLnBrk="1" hangingPunct="1">
              <a:lnSpc>
                <a:spcPct val="90000"/>
              </a:lnSpc>
            </a:pPr>
            <a:r>
              <a:rPr lang="en-US" sz="2800"/>
              <a:t>Make sure the floats are supported by two waves at all times otherwise unsafe pitching of the aircraft occurs.</a:t>
            </a:r>
          </a:p>
          <a:p>
            <a:pPr eaLnBrk="1" hangingPunct="1">
              <a:lnSpc>
                <a:spcPct val="90000"/>
              </a:lnSpc>
            </a:pPr>
            <a:endParaRPr lang="en-US" sz="2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t>Cross Wind Landings</a:t>
            </a:r>
          </a:p>
        </p:txBody>
      </p:sp>
      <p:sp>
        <p:nvSpPr>
          <p:cNvPr id="24579" name="Rectangle 3"/>
          <p:cNvSpPr>
            <a:spLocks noGrp="1" noChangeArrowheads="1"/>
          </p:cNvSpPr>
          <p:nvPr>
            <p:ph type="body" idx="1"/>
          </p:nvPr>
        </p:nvSpPr>
        <p:spPr/>
        <p:txBody>
          <a:bodyPr/>
          <a:lstStyle/>
          <a:p>
            <a:pPr eaLnBrk="1" hangingPunct="1"/>
            <a:endParaRPr lang="en-US"/>
          </a:p>
        </p:txBody>
      </p:sp>
      <p:pic>
        <p:nvPicPr>
          <p:cNvPr id="24580" name="Picture 4"/>
          <p:cNvPicPr>
            <a:picLocks noChangeAspect="1" noChangeArrowheads="1"/>
          </p:cNvPicPr>
          <p:nvPr/>
        </p:nvPicPr>
        <p:blipFill>
          <a:blip r:embed="rId3" cstate="print"/>
          <a:srcRect/>
          <a:stretch>
            <a:fillRect/>
          </a:stretch>
        </p:blipFill>
        <p:spPr bwMode="auto">
          <a:xfrm>
            <a:off x="76200" y="1447800"/>
            <a:ext cx="7942263" cy="5191125"/>
          </a:xfrm>
          <a:prstGeom prst="rect">
            <a:avLst/>
          </a:prstGeom>
          <a:noFill/>
          <a:ln w="9525">
            <a:noFill/>
            <a:miter lim="800000"/>
            <a:headEnd/>
            <a:tailEnd/>
          </a:ln>
        </p:spPr>
      </p:pic>
      <p:pic>
        <p:nvPicPr>
          <p:cNvPr id="24581" name="Picture 5"/>
          <p:cNvPicPr>
            <a:picLocks noChangeAspect="1" noChangeArrowheads="1"/>
          </p:cNvPicPr>
          <p:nvPr/>
        </p:nvPicPr>
        <p:blipFill>
          <a:blip r:embed="rId4" cstate="print"/>
          <a:srcRect/>
          <a:stretch>
            <a:fillRect/>
          </a:stretch>
        </p:blipFill>
        <p:spPr bwMode="auto">
          <a:xfrm>
            <a:off x="5867400" y="3975100"/>
            <a:ext cx="3190875" cy="25781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t>Glassy Water Landing</a:t>
            </a:r>
          </a:p>
        </p:txBody>
      </p:sp>
      <p:sp>
        <p:nvSpPr>
          <p:cNvPr id="25603" name="Rectangle 3"/>
          <p:cNvSpPr>
            <a:spLocks noGrp="1" noChangeArrowheads="1"/>
          </p:cNvSpPr>
          <p:nvPr>
            <p:ph type="body" idx="1"/>
          </p:nvPr>
        </p:nvSpPr>
        <p:spPr/>
        <p:txBody>
          <a:bodyPr/>
          <a:lstStyle/>
          <a:p>
            <a:pPr eaLnBrk="1" hangingPunct="1"/>
            <a:r>
              <a:rPr lang="en-US"/>
              <a:t>150ft/mn descent rate.</a:t>
            </a:r>
          </a:p>
          <a:p>
            <a:pPr eaLnBrk="1" hangingPunct="1"/>
            <a:r>
              <a:rPr lang="en-US"/>
              <a:t>Adjust pitch for 10kts above stall.</a:t>
            </a:r>
          </a:p>
          <a:p>
            <a:pPr eaLnBrk="1" hangingPunct="1"/>
            <a:r>
              <a:rPr lang="en-US"/>
              <a:t>Do not Flare;  Fly the airplane ontu the water.</a:t>
            </a:r>
          </a:p>
        </p:txBody>
      </p:sp>
      <p:pic>
        <p:nvPicPr>
          <p:cNvPr id="25604" name="Picture 4"/>
          <p:cNvPicPr>
            <a:picLocks noChangeAspect="1" noChangeArrowheads="1"/>
          </p:cNvPicPr>
          <p:nvPr/>
        </p:nvPicPr>
        <p:blipFill>
          <a:blip r:embed="rId3" cstate="print"/>
          <a:srcRect/>
          <a:stretch>
            <a:fillRect/>
          </a:stretch>
        </p:blipFill>
        <p:spPr bwMode="auto">
          <a:xfrm>
            <a:off x="585788" y="4114800"/>
            <a:ext cx="7972425" cy="26479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t>Glassy Water Landing</a:t>
            </a:r>
          </a:p>
        </p:txBody>
      </p:sp>
      <p:sp>
        <p:nvSpPr>
          <p:cNvPr id="26627" name="Rectangle 3"/>
          <p:cNvSpPr>
            <a:spLocks noGrp="1" noChangeArrowheads="1"/>
          </p:cNvSpPr>
          <p:nvPr>
            <p:ph type="body" idx="1"/>
          </p:nvPr>
        </p:nvSpPr>
        <p:spPr>
          <a:xfrm>
            <a:off x="457200" y="1600200"/>
            <a:ext cx="8229600" cy="1600200"/>
          </a:xfrm>
        </p:spPr>
        <p:txBody>
          <a:bodyPr/>
          <a:lstStyle/>
          <a:p>
            <a:pPr eaLnBrk="1" hangingPunct="1">
              <a:lnSpc>
                <a:spcPct val="80000"/>
              </a:lnSpc>
            </a:pPr>
            <a:r>
              <a:rPr lang="en-US" sz="2800"/>
              <a:t>Long shallow descent uses considerable landing distance.</a:t>
            </a:r>
          </a:p>
          <a:p>
            <a:pPr eaLnBrk="1" hangingPunct="1">
              <a:lnSpc>
                <a:spcPct val="80000"/>
              </a:lnSpc>
            </a:pPr>
            <a:r>
              <a:rPr lang="en-US" sz="2800"/>
              <a:t>Verify there is sufficient length for glide, touchdown and water run.</a:t>
            </a:r>
          </a:p>
        </p:txBody>
      </p:sp>
      <p:pic>
        <p:nvPicPr>
          <p:cNvPr id="26628" name="Picture 4"/>
          <p:cNvPicPr>
            <a:picLocks noChangeAspect="1" noChangeArrowheads="1"/>
          </p:cNvPicPr>
          <p:nvPr/>
        </p:nvPicPr>
        <p:blipFill>
          <a:blip r:embed="rId3" cstate="print"/>
          <a:srcRect/>
          <a:stretch>
            <a:fillRect/>
          </a:stretch>
        </p:blipFill>
        <p:spPr bwMode="auto">
          <a:xfrm>
            <a:off x="685800" y="3200400"/>
            <a:ext cx="7942263" cy="3552825"/>
          </a:xfrm>
          <a:prstGeom prst="rect">
            <a:avLst/>
          </a:prstGeom>
          <a:noFill/>
          <a:ln w="9525">
            <a:noFill/>
            <a:miter lim="800000"/>
            <a:headEnd/>
            <a:tailEnd/>
          </a:ln>
        </p:spPr>
      </p:pic>
      <p:sp>
        <p:nvSpPr>
          <p:cNvPr id="26629" name="Oval 5"/>
          <p:cNvSpPr>
            <a:spLocks noChangeArrowheads="1"/>
          </p:cNvSpPr>
          <p:nvPr/>
        </p:nvSpPr>
        <p:spPr bwMode="auto">
          <a:xfrm>
            <a:off x="2362200" y="4419600"/>
            <a:ext cx="2209800" cy="533400"/>
          </a:xfrm>
          <a:prstGeom prst="ellipse">
            <a:avLst/>
          </a:prstGeom>
          <a:noFill/>
          <a:ln w="57150">
            <a:solidFill>
              <a:srgbClr val="FF0000"/>
            </a:solidFill>
            <a:round/>
            <a:headEnd/>
            <a:tailEnd/>
          </a:ln>
        </p:spPr>
        <p:txBody>
          <a:bodyPr wrap="none" anchor="ct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t>Rough Water Landing.</a:t>
            </a:r>
          </a:p>
        </p:txBody>
      </p:sp>
      <p:sp>
        <p:nvSpPr>
          <p:cNvPr id="27651" name="Rectangle 3"/>
          <p:cNvSpPr>
            <a:spLocks noGrp="1" noChangeArrowheads="1"/>
          </p:cNvSpPr>
          <p:nvPr>
            <p:ph type="body" idx="1"/>
          </p:nvPr>
        </p:nvSpPr>
        <p:spPr/>
        <p:txBody>
          <a:bodyPr/>
          <a:lstStyle/>
          <a:p>
            <a:pPr eaLnBrk="1" hangingPunct="1">
              <a:lnSpc>
                <a:spcPct val="90000"/>
              </a:lnSpc>
            </a:pPr>
            <a:r>
              <a:rPr lang="en-US"/>
              <a:t>Land flatter than normal so that the floats slice through the waves.</a:t>
            </a:r>
          </a:p>
          <a:p>
            <a:pPr eaLnBrk="1" hangingPunct="1">
              <a:lnSpc>
                <a:spcPct val="90000"/>
              </a:lnSpc>
            </a:pPr>
            <a:r>
              <a:rPr lang="en-US"/>
              <a:t>Landing with a high attitude causes plane to fly back into the air at low airspeed after hitting a large wave.</a:t>
            </a:r>
          </a:p>
          <a:p>
            <a:pPr eaLnBrk="1" hangingPunct="1">
              <a:lnSpc>
                <a:spcPct val="90000"/>
              </a:lnSpc>
            </a:pPr>
            <a:r>
              <a:rPr lang="en-US"/>
              <a:t>Pull power and full stick back as appropriate.</a:t>
            </a:r>
          </a:p>
          <a:p>
            <a:pPr eaLnBrk="1" hangingPunct="1">
              <a:lnSpc>
                <a:spcPct val="90000"/>
              </a:lnSpc>
            </a:pPr>
            <a:r>
              <a:rPr lang="en-US"/>
              <a:t>If plane bounces off the wave and flies again, add power for go around.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cstate="print">
            <a:lum bright="60000" contrast="-56000"/>
          </a:blip>
          <a:srcRect/>
          <a:stretch>
            <a:fillRect/>
          </a:stretch>
        </p:blipFill>
        <p:spPr bwMode="auto">
          <a:xfrm>
            <a:off x="0" y="0"/>
            <a:ext cx="9144000" cy="6858000"/>
          </a:xfrm>
          <a:prstGeom prst="rect">
            <a:avLst/>
          </a:prstGeom>
          <a:noFill/>
          <a:ln w="9525">
            <a:noFill/>
            <a:miter lim="800000"/>
            <a:headEnd/>
            <a:tailEnd/>
          </a:ln>
        </p:spPr>
      </p:pic>
      <p:sp>
        <p:nvSpPr>
          <p:cNvPr id="28675" name="Rectangle 2"/>
          <p:cNvSpPr>
            <a:spLocks noGrp="1" noChangeArrowheads="1"/>
          </p:cNvSpPr>
          <p:nvPr>
            <p:ph type="title"/>
          </p:nvPr>
        </p:nvSpPr>
        <p:spPr>
          <a:xfrm>
            <a:off x="457200" y="274638"/>
            <a:ext cx="8229600" cy="944562"/>
          </a:xfrm>
        </p:spPr>
        <p:txBody>
          <a:bodyPr/>
          <a:lstStyle/>
          <a:p>
            <a:pPr eaLnBrk="1" hangingPunct="1"/>
            <a:r>
              <a:rPr lang="en-US" b="1">
                <a:latin typeface="Times New Roman" pitchFamily="18" charset="0"/>
              </a:rPr>
              <a:t>Docking</a:t>
            </a:r>
          </a:p>
        </p:txBody>
      </p:sp>
      <p:sp>
        <p:nvSpPr>
          <p:cNvPr id="62467" name="Rectangle 3"/>
          <p:cNvSpPr>
            <a:spLocks noGrp="1" noChangeArrowheads="1"/>
          </p:cNvSpPr>
          <p:nvPr>
            <p:ph type="body" idx="1"/>
          </p:nvPr>
        </p:nvSpPr>
        <p:spPr>
          <a:xfrm>
            <a:off x="533400" y="1295400"/>
            <a:ext cx="8229600" cy="6172200"/>
          </a:xfrm>
        </p:spPr>
        <p:txBody>
          <a:bodyPr/>
          <a:lstStyle/>
          <a:p>
            <a:pPr eaLnBrk="1" hangingPunct="1">
              <a:lnSpc>
                <a:spcPct val="90000"/>
              </a:lnSpc>
              <a:defRPr/>
            </a:pPr>
            <a:r>
              <a:rPr lang="en-US" sz="2800">
                <a:effectLst>
                  <a:outerShdw blurRad="38100" dist="38100" dir="2700000" algn="tl">
                    <a:srgbClr val="C0C0C0"/>
                  </a:outerShdw>
                </a:effectLst>
                <a:latin typeface="Times New Roman" pitchFamily="18" charset="0"/>
              </a:rPr>
              <a:t>Wind should be from the nose as much as possible to slow airplane down to slowest speed possible.</a:t>
            </a:r>
          </a:p>
          <a:p>
            <a:pPr eaLnBrk="1" hangingPunct="1">
              <a:lnSpc>
                <a:spcPct val="90000"/>
              </a:lnSpc>
              <a:defRPr/>
            </a:pPr>
            <a:r>
              <a:rPr lang="en-US" sz="2800">
                <a:effectLst>
                  <a:outerShdw blurRad="38100" dist="38100" dir="2700000" algn="tl">
                    <a:srgbClr val="C0C0C0"/>
                  </a:outerShdw>
                </a:effectLst>
                <a:latin typeface="Times New Roman" pitchFamily="18" charset="0"/>
              </a:rPr>
              <a:t>Take seatbelts off, put away headsets, open door, etc.  (3H’s  Headset, Harness, Hatch)</a:t>
            </a:r>
          </a:p>
          <a:p>
            <a:pPr eaLnBrk="1" hangingPunct="1">
              <a:lnSpc>
                <a:spcPct val="90000"/>
              </a:lnSpc>
              <a:defRPr/>
            </a:pPr>
            <a:r>
              <a:rPr lang="en-US" sz="2800">
                <a:effectLst>
                  <a:outerShdw blurRad="38100" dist="38100" dir="2700000" algn="tl">
                    <a:srgbClr val="C0C0C0"/>
                  </a:outerShdw>
                </a:effectLst>
                <a:latin typeface="Times New Roman" pitchFamily="18" charset="0"/>
              </a:rPr>
              <a:t>Use carb heat and one magneto to slow airplane.</a:t>
            </a:r>
          </a:p>
          <a:p>
            <a:pPr eaLnBrk="1" hangingPunct="1">
              <a:lnSpc>
                <a:spcPct val="90000"/>
              </a:lnSpc>
              <a:defRPr/>
            </a:pPr>
            <a:r>
              <a:rPr lang="en-US" sz="2800">
                <a:effectLst>
                  <a:outerShdw blurRad="38100" dist="38100" dir="2700000" algn="tl">
                    <a:srgbClr val="C0C0C0"/>
                  </a:outerShdw>
                </a:effectLst>
                <a:latin typeface="Times New Roman" pitchFamily="18" charset="0"/>
              </a:rPr>
              <a:t>When dock is made, shut off engine and continue to steer with water rudders.</a:t>
            </a:r>
          </a:p>
          <a:p>
            <a:pPr eaLnBrk="1" hangingPunct="1">
              <a:lnSpc>
                <a:spcPct val="90000"/>
              </a:lnSpc>
              <a:defRPr/>
            </a:pPr>
            <a:r>
              <a:rPr lang="en-US" sz="2800">
                <a:effectLst>
                  <a:outerShdw blurRad="38100" dist="38100" dir="2700000" algn="tl">
                    <a:srgbClr val="C0C0C0"/>
                  </a:outerShdw>
                </a:effectLst>
                <a:latin typeface="Times New Roman" pitchFamily="18" charset="0"/>
              </a:rPr>
              <a:t>Step out ontu the float, pick up the mooring line connected to the rear of the float.  Step ontu the dock.</a:t>
            </a:r>
          </a:p>
          <a:p>
            <a:pPr eaLnBrk="1" hangingPunct="1">
              <a:lnSpc>
                <a:spcPct val="90000"/>
              </a:lnSpc>
              <a:defRPr/>
            </a:pPr>
            <a:r>
              <a:rPr lang="en-US" sz="2800">
                <a:effectLst>
                  <a:outerShdw blurRad="38100" dist="38100" dir="2700000" algn="tl">
                    <a:srgbClr val="C0C0C0"/>
                  </a:outerShdw>
                </a:effectLst>
                <a:latin typeface="Times New Roman" pitchFamily="18" charset="0"/>
              </a:rPr>
              <a:t>Secure the mooring line to a cleat on the dock.  Secure the front mooring line to the dock also.</a:t>
            </a:r>
          </a:p>
          <a:p>
            <a:pPr eaLnBrk="1" hangingPunct="1">
              <a:lnSpc>
                <a:spcPct val="90000"/>
              </a:lnSpc>
              <a:defRPr/>
            </a:pPr>
            <a:endParaRPr lang="en-US" sz="2800">
              <a:effectLst>
                <a:outerShdw blurRad="38100" dist="38100" dir="2700000" algn="tl">
                  <a:srgbClr val="C0C0C0"/>
                </a:outerShdw>
              </a:effectLst>
              <a:latin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t>Cleat Hitch Knot</a:t>
            </a:r>
          </a:p>
        </p:txBody>
      </p:sp>
      <p:sp>
        <p:nvSpPr>
          <p:cNvPr id="29699" name="Rectangle 3"/>
          <p:cNvSpPr>
            <a:spLocks noGrp="1" noChangeArrowheads="1"/>
          </p:cNvSpPr>
          <p:nvPr>
            <p:ph type="body" idx="1"/>
          </p:nvPr>
        </p:nvSpPr>
        <p:spPr/>
        <p:txBody>
          <a:bodyPr/>
          <a:lstStyle/>
          <a:p>
            <a:pPr eaLnBrk="1" hangingPunct="1"/>
            <a:endParaRPr lang="en-US"/>
          </a:p>
        </p:txBody>
      </p:sp>
      <p:pic>
        <p:nvPicPr>
          <p:cNvPr id="29700" name="Picture 4"/>
          <p:cNvPicPr>
            <a:picLocks noChangeAspect="1" noChangeArrowheads="1"/>
          </p:cNvPicPr>
          <p:nvPr/>
        </p:nvPicPr>
        <p:blipFill>
          <a:blip r:embed="rId3" cstate="print"/>
          <a:srcRect/>
          <a:stretch>
            <a:fillRect/>
          </a:stretch>
        </p:blipFill>
        <p:spPr bwMode="auto">
          <a:xfrm>
            <a:off x="152400" y="2200275"/>
            <a:ext cx="5086350" cy="3590925"/>
          </a:xfrm>
          <a:prstGeom prst="rect">
            <a:avLst/>
          </a:prstGeom>
          <a:noFill/>
          <a:ln w="9525">
            <a:noFill/>
            <a:miter lim="800000"/>
            <a:headEnd/>
            <a:tailEnd/>
          </a:ln>
        </p:spPr>
      </p:pic>
      <p:pic>
        <p:nvPicPr>
          <p:cNvPr id="29701" name="Picture 6"/>
          <p:cNvPicPr>
            <a:picLocks noChangeAspect="1" noChangeArrowheads="1"/>
          </p:cNvPicPr>
          <p:nvPr/>
        </p:nvPicPr>
        <p:blipFill>
          <a:blip r:embed="rId4" cstate="print"/>
          <a:srcRect/>
          <a:stretch>
            <a:fillRect/>
          </a:stretch>
        </p:blipFill>
        <p:spPr bwMode="auto">
          <a:xfrm>
            <a:off x="6096000" y="1524000"/>
            <a:ext cx="1362075" cy="4943475"/>
          </a:xfrm>
          <a:prstGeom prst="rect">
            <a:avLst/>
          </a:prstGeom>
          <a:noFill/>
          <a:ln w="9525">
            <a:noFill/>
            <a:miter lim="800000"/>
            <a:headEnd/>
            <a:tailEnd/>
          </a:ln>
        </p:spPr>
      </p:pic>
      <p:pic>
        <p:nvPicPr>
          <p:cNvPr id="29702" name="Picture 7"/>
          <p:cNvPicPr>
            <a:picLocks noChangeAspect="1" noChangeArrowheads="1"/>
          </p:cNvPicPr>
          <p:nvPr/>
        </p:nvPicPr>
        <p:blipFill>
          <a:blip r:embed="rId5" cstate="print"/>
          <a:srcRect/>
          <a:stretch>
            <a:fillRect/>
          </a:stretch>
        </p:blipFill>
        <p:spPr bwMode="auto">
          <a:xfrm>
            <a:off x="7543800" y="1524000"/>
            <a:ext cx="1333500" cy="4972050"/>
          </a:xfrm>
          <a:prstGeom prst="rect">
            <a:avLst/>
          </a:prstGeom>
          <a:noFill/>
          <a:ln w="9525">
            <a:noFill/>
            <a:miter lim="800000"/>
            <a:headEnd/>
            <a:tailEnd/>
          </a:ln>
        </p:spPr>
      </p:pic>
      <p:sp>
        <p:nvSpPr>
          <p:cNvPr id="29703" name="Text Box 8"/>
          <p:cNvSpPr txBox="1">
            <a:spLocks noChangeArrowheads="1"/>
          </p:cNvSpPr>
          <p:nvPr/>
        </p:nvSpPr>
        <p:spPr bwMode="auto">
          <a:xfrm>
            <a:off x="6096000" y="1676400"/>
            <a:ext cx="609600" cy="366713"/>
          </a:xfrm>
          <a:prstGeom prst="rect">
            <a:avLst/>
          </a:prstGeom>
          <a:noFill/>
          <a:ln w="9525">
            <a:noFill/>
            <a:miter lim="800000"/>
            <a:headEnd/>
            <a:tailEnd/>
          </a:ln>
        </p:spPr>
        <p:txBody>
          <a:bodyPr>
            <a:spAutoFit/>
          </a:bodyPr>
          <a:lstStyle/>
          <a:p>
            <a:pPr>
              <a:spcBef>
                <a:spcPct val="50000"/>
              </a:spcBef>
            </a:pPr>
            <a:r>
              <a:rPr lang="en-US"/>
              <a:t>1</a:t>
            </a:r>
          </a:p>
        </p:txBody>
      </p:sp>
      <p:sp>
        <p:nvSpPr>
          <p:cNvPr id="29704" name="Text Box 9"/>
          <p:cNvSpPr txBox="1">
            <a:spLocks noChangeArrowheads="1"/>
          </p:cNvSpPr>
          <p:nvPr/>
        </p:nvSpPr>
        <p:spPr bwMode="auto">
          <a:xfrm>
            <a:off x="6096000" y="4114800"/>
            <a:ext cx="609600" cy="366713"/>
          </a:xfrm>
          <a:prstGeom prst="rect">
            <a:avLst/>
          </a:prstGeom>
          <a:noFill/>
          <a:ln w="9525">
            <a:noFill/>
            <a:miter lim="800000"/>
            <a:headEnd/>
            <a:tailEnd/>
          </a:ln>
        </p:spPr>
        <p:txBody>
          <a:bodyPr>
            <a:spAutoFit/>
          </a:bodyPr>
          <a:lstStyle/>
          <a:p>
            <a:pPr>
              <a:spcBef>
                <a:spcPct val="50000"/>
              </a:spcBef>
            </a:pPr>
            <a:r>
              <a:rPr lang="en-US"/>
              <a:t>2</a:t>
            </a:r>
          </a:p>
        </p:txBody>
      </p:sp>
      <p:sp>
        <p:nvSpPr>
          <p:cNvPr id="29705" name="Text Box 10"/>
          <p:cNvSpPr txBox="1">
            <a:spLocks noChangeArrowheads="1"/>
          </p:cNvSpPr>
          <p:nvPr/>
        </p:nvSpPr>
        <p:spPr bwMode="auto">
          <a:xfrm>
            <a:off x="7620000" y="1600200"/>
            <a:ext cx="609600" cy="366713"/>
          </a:xfrm>
          <a:prstGeom prst="rect">
            <a:avLst/>
          </a:prstGeom>
          <a:noFill/>
          <a:ln w="9525">
            <a:noFill/>
            <a:miter lim="800000"/>
            <a:headEnd/>
            <a:tailEnd/>
          </a:ln>
        </p:spPr>
        <p:txBody>
          <a:bodyPr>
            <a:spAutoFit/>
          </a:bodyPr>
          <a:lstStyle/>
          <a:p>
            <a:pPr>
              <a:spcBef>
                <a:spcPct val="50000"/>
              </a:spcBef>
            </a:pPr>
            <a:r>
              <a:rPr lang="en-US"/>
              <a:t>3</a:t>
            </a:r>
          </a:p>
        </p:txBody>
      </p:sp>
      <p:sp>
        <p:nvSpPr>
          <p:cNvPr id="29706" name="Text Box 11"/>
          <p:cNvSpPr txBox="1">
            <a:spLocks noChangeArrowheads="1"/>
          </p:cNvSpPr>
          <p:nvPr/>
        </p:nvSpPr>
        <p:spPr bwMode="auto">
          <a:xfrm>
            <a:off x="7620000" y="4114800"/>
            <a:ext cx="609600" cy="366713"/>
          </a:xfrm>
          <a:prstGeom prst="rect">
            <a:avLst/>
          </a:prstGeom>
          <a:noFill/>
          <a:ln w="9525">
            <a:noFill/>
            <a:miter lim="800000"/>
            <a:headEnd/>
            <a:tailEnd/>
          </a:ln>
        </p:spPr>
        <p:txBody>
          <a:bodyPr>
            <a:spAutoFit/>
          </a:bodyPr>
          <a:lstStyle/>
          <a:p>
            <a:pPr>
              <a:spcBef>
                <a:spcPct val="50000"/>
              </a:spcBef>
            </a:pPr>
            <a:r>
              <a:rPr lang="en-US"/>
              <a:t>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cstate="print"/>
          <a:srcRect/>
          <a:stretch>
            <a:fillRect/>
          </a:stretch>
        </p:blipFill>
        <p:spPr bwMode="auto">
          <a:xfrm>
            <a:off x="0" y="-15875"/>
            <a:ext cx="9144000" cy="6873875"/>
          </a:xfrm>
          <a:prstGeom prst="rect">
            <a:avLst/>
          </a:prstGeom>
          <a:noFill/>
          <a:ln w="9525">
            <a:noFill/>
            <a:miter lim="800000"/>
            <a:headEnd/>
            <a:tailEnd/>
          </a:ln>
        </p:spPr>
      </p:pic>
      <p:sp>
        <p:nvSpPr>
          <p:cNvPr id="30723" name="Rectangle 2"/>
          <p:cNvSpPr>
            <a:spLocks noGrp="1" noChangeArrowheads="1"/>
          </p:cNvSpPr>
          <p:nvPr>
            <p:ph type="title"/>
          </p:nvPr>
        </p:nvSpPr>
        <p:spPr>
          <a:xfrm>
            <a:off x="457200" y="0"/>
            <a:ext cx="8229600" cy="1143000"/>
          </a:xfrm>
        </p:spPr>
        <p:txBody>
          <a:bodyPr/>
          <a:lstStyle/>
          <a:p>
            <a:pPr eaLnBrk="1" hangingPunct="1"/>
            <a:r>
              <a:rPr lang="en-US"/>
              <a:t>Beaching</a:t>
            </a:r>
          </a:p>
        </p:txBody>
      </p:sp>
      <p:sp>
        <p:nvSpPr>
          <p:cNvPr id="30724" name="Rectangle 3"/>
          <p:cNvSpPr>
            <a:spLocks noGrp="1" noChangeArrowheads="1"/>
          </p:cNvSpPr>
          <p:nvPr>
            <p:ph type="body" idx="1"/>
          </p:nvPr>
        </p:nvSpPr>
        <p:spPr>
          <a:xfrm>
            <a:off x="381000" y="914400"/>
            <a:ext cx="8229600" cy="5867400"/>
          </a:xfrm>
        </p:spPr>
        <p:txBody>
          <a:bodyPr/>
          <a:lstStyle/>
          <a:p>
            <a:pPr eaLnBrk="1" hangingPunct="1"/>
            <a:r>
              <a:rPr lang="en-US" sz="2800">
                <a:solidFill>
                  <a:srgbClr val="FFFF00"/>
                </a:solidFill>
              </a:rPr>
              <a:t>Approach Beach with nose.</a:t>
            </a:r>
          </a:p>
          <a:p>
            <a:pPr eaLnBrk="1" hangingPunct="1"/>
            <a:r>
              <a:rPr lang="en-US" sz="2800">
                <a:solidFill>
                  <a:srgbClr val="FFFF00"/>
                </a:solidFill>
              </a:rPr>
              <a:t>Turn off engine when beach can be made.</a:t>
            </a:r>
          </a:p>
          <a:p>
            <a:pPr eaLnBrk="1" hangingPunct="1"/>
            <a:r>
              <a:rPr lang="en-US" sz="2800">
                <a:solidFill>
                  <a:srgbClr val="FFFF00"/>
                </a:solidFill>
              </a:rPr>
              <a:t>Lift water rudders prior to them contacting bottom.</a:t>
            </a:r>
          </a:p>
          <a:p>
            <a:pPr eaLnBrk="1" hangingPunct="1"/>
            <a:r>
              <a:rPr lang="en-US" sz="2800">
                <a:solidFill>
                  <a:srgbClr val="FFFF00"/>
                </a:solidFill>
              </a:rPr>
              <a:t>Step into water and turn airplane around.</a:t>
            </a:r>
          </a:p>
          <a:p>
            <a:pPr eaLnBrk="1" hangingPunct="1"/>
            <a:endParaRPr lang="en-US" sz="2800">
              <a:solidFill>
                <a:srgbClr val="FFFF00"/>
              </a:solidFill>
            </a:endParaRPr>
          </a:p>
          <a:p>
            <a:pPr eaLnBrk="1" hangingPunct="1"/>
            <a:endParaRPr lang="en-US">
              <a:solidFill>
                <a:srgbClr val="FFFF00"/>
              </a:solidFill>
            </a:endParaRPr>
          </a:p>
          <a:p>
            <a:pPr eaLnBrk="1" hangingPunct="1"/>
            <a:endParaRPr lang="en-US">
              <a:solidFill>
                <a:srgbClr val="FFFF00"/>
              </a:solidFill>
            </a:endParaRPr>
          </a:p>
          <a:p>
            <a:pPr eaLnBrk="1" hangingPunct="1"/>
            <a:endParaRPr lang="en-US">
              <a:solidFill>
                <a:srgbClr val="FFFF00"/>
              </a:solidFill>
            </a:endParaRPr>
          </a:p>
          <a:p>
            <a:pPr eaLnBrk="1" hangingPunct="1"/>
            <a:r>
              <a:rPr lang="en-US" sz="2800" b="1">
                <a:solidFill>
                  <a:srgbClr val="FFFF00"/>
                </a:solidFill>
              </a:rPr>
              <a:t>Tie tail down.  If overnight, tie tail and both wings down firmly in case winds come up.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cstate="print">
            <a:lum bright="32000" contrast="-24000"/>
          </a:blip>
          <a:srcRect/>
          <a:stretch>
            <a:fillRect/>
          </a:stretch>
        </p:blipFill>
        <p:spPr bwMode="auto">
          <a:xfrm>
            <a:off x="0" y="-25400"/>
            <a:ext cx="9144000" cy="6908800"/>
          </a:xfrm>
          <a:prstGeom prst="rect">
            <a:avLst/>
          </a:prstGeom>
          <a:noFill/>
          <a:ln w="9525">
            <a:noFill/>
            <a:miter lim="800000"/>
            <a:headEnd/>
            <a:tailEnd/>
          </a:ln>
        </p:spPr>
      </p:pic>
      <p:sp>
        <p:nvSpPr>
          <p:cNvPr id="31747" name="Rectangle 2"/>
          <p:cNvSpPr>
            <a:spLocks noGrp="1" noChangeArrowheads="1"/>
          </p:cNvSpPr>
          <p:nvPr>
            <p:ph type="title"/>
          </p:nvPr>
        </p:nvSpPr>
        <p:spPr>
          <a:xfrm>
            <a:off x="457200" y="0"/>
            <a:ext cx="8229600" cy="1143000"/>
          </a:xfrm>
        </p:spPr>
        <p:txBody>
          <a:bodyPr/>
          <a:lstStyle/>
          <a:p>
            <a:pPr eaLnBrk="1" hangingPunct="1"/>
            <a:r>
              <a:rPr lang="en-US">
                <a:solidFill>
                  <a:schemeClr val="tx1"/>
                </a:solidFill>
              </a:rPr>
              <a:t>Emergency Landing</a:t>
            </a:r>
            <a:r>
              <a:rPr lang="en-US"/>
              <a:t>	</a:t>
            </a:r>
          </a:p>
        </p:txBody>
      </p:sp>
      <p:sp>
        <p:nvSpPr>
          <p:cNvPr id="31748" name="Rectangle 3"/>
          <p:cNvSpPr>
            <a:spLocks noGrp="1" noChangeArrowheads="1"/>
          </p:cNvSpPr>
          <p:nvPr>
            <p:ph type="body" idx="1"/>
          </p:nvPr>
        </p:nvSpPr>
        <p:spPr>
          <a:xfrm>
            <a:off x="457200" y="1066800"/>
            <a:ext cx="8229600" cy="6172200"/>
          </a:xfrm>
        </p:spPr>
        <p:txBody>
          <a:bodyPr/>
          <a:lstStyle/>
          <a:p>
            <a:pPr eaLnBrk="1" hangingPunct="1"/>
            <a:r>
              <a:rPr lang="en-US" b="1"/>
              <a:t>Same as for a land plane.</a:t>
            </a:r>
          </a:p>
          <a:p>
            <a:pPr eaLnBrk="1" hangingPunct="1"/>
            <a:r>
              <a:rPr lang="en-US" b="1"/>
              <a:t>Land slightly flatter than normal.</a:t>
            </a:r>
          </a:p>
          <a:p>
            <a:pPr eaLnBrk="1" hangingPunct="1"/>
            <a:endParaRPr lang="en-US" b="1"/>
          </a:p>
          <a:p>
            <a:pPr eaLnBrk="1" hangingPunct="1"/>
            <a:endParaRPr lang="en-US" b="1"/>
          </a:p>
          <a:p>
            <a:pPr eaLnBrk="1" hangingPunct="1"/>
            <a:endParaRPr lang="en-US" b="1"/>
          </a:p>
          <a:p>
            <a:pPr eaLnBrk="1" hangingPunct="1"/>
            <a:endParaRPr lang="en-US" b="1"/>
          </a:p>
          <a:p>
            <a:pPr eaLnBrk="1" hangingPunct="1"/>
            <a:r>
              <a:rPr lang="en-US" sz="2800" b="1"/>
              <a:t>If engine power available, keep a small amount of power for flatter landing.</a:t>
            </a:r>
          </a:p>
          <a:p>
            <a:pPr eaLnBrk="1" hangingPunct="1"/>
            <a:r>
              <a:rPr lang="en-US" sz="2800" b="1"/>
              <a:t>Just prior to stopping, the tail will rise, but the long floats will prevent the airplane from tipping forward.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p:cNvPicPr>
            <a:picLocks noChangeAspect="1" noChangeArrowheads="1"/>
          </p:cNvPicPr>
          <p:nvPr/>
        </p:nvPicPr>
        <p:blipFill>
          <a:blip r:embed="rId3" cstate="print">
            <a:lum bright="20000" contrast="-60000"/>
          </a:blip>
          <a:srcRect/>
          <a:stretch>
            <a:fillRect/>
          </a:stretch>
        </p:blipFill>
        <p:spPr bwMode="auto">
          <a:xfrm>
            <a:off x="0" y="0"/>
            <a:ext cx="9144000" cy="6858000"/>
          </a:xfrm>
          <a:prstGeom prst="rect">
            <a:avLst/>
          </a:prstGeom>
          <a:noFill/>
          <a:ln w="9525">
            <a:noFill/>
            <a:miter lim="800000"/>
            <a:headEnd/>
            <a:tailEnd/>
          </a:ln>
        </p:spPr>
      </p:pic>
      <p:sp>
        <p:nvSpPr>
          <p:cNvPr id="5123" name="Rectangle 2"/>
          <p:cNvSpPr>
            <a:spLocks noGrp="1" noChangeArrowheads="1"/>
          </p:cNvSpPr>
          <p:nvPr>
            <p:ph type="title"/>
          </p:nvPr>
        </p:nvSpPr>
        <p:spPr>
          <a:xfrm>
            <a:off x="533400" y="76200"/>
            <a:ext cx="8229600" cy="762000"/>
          </a:xfrm>
        </p:spPr>
        <p:txBody>
          <a:bodyPr/>
          <a:lstStyle/>
          <a:p>
            <a:pPr eaLnBrk="1" hangingPunct="1"/>
            <a:r>
              <a:rPr lang="en-US"/>
              <a:t>Right of Way  </a:t>
            </a:r>
            <a:r>
              <a:rPr lang="en-US" sz="3200"/>
              <a:t>CFR 91.115</a:t>
            </a:r>
          </a:p>
        </p:txBody>
      </p:sp>
      <p:sp>
        <p:nvSpPr>
          <p:cNvPr id="5124" name="Rectangle 3"/>
          <p:cNvSpPr>
            <a:spLocks noGrp="1" noChangeArrowheads="1"/>
          </p:cNvSpPr>
          <p:nvPr>
            <p:ph type="body" idx="1"/>
          </p:nvPr>
        </p:nvSpPr>
        <p:spPr>
          <a:xfrm>
            <a:off x="533400" y="1143000"/>
            <a:ext cx="8229600" cy="5486400"/>
          </a:xfrm>
        </p:spPr>
        <p:txBody>
          <a:bodyPr/>
          <a:lstStyle/>
          <a:p>
            <a:pPr marL="381000" indent="-381000" eaLnBrk="1" hangingPunct="1">
              <a:lnSpc>
                <a:spcPct val="80000"/>
              </a:lnSpc>
              <a:spcAft>
                <a:spcPct val="60000"/>
              </a:spcAft>
              <a:buFontTx/>
              <a:buAutoNum type="arabicPeriod"/>
            </a:pPr>
            <a:r>
              <a:rPr lang="en-US" sz="2000" b="1" u="sng"/>
              <a:t>General.</a:t>
            </a:r>
            <a:r>
              <a:rPr lang="en-US" sz="2000" b="1"/>
              <a:t> Each person operating an aircraft on the water shall, insofar as possible, keep clear of all vessels and avoid impeding their navigation, and shall give way to any vessel or other aircraft that is given the right-of-way by any rule of this section.</a:t>
            </a:r>
          </a:p>
          <a:p>
            <a:pPr marL="381000" indent="-381000" eaLnBrk="1" hangingPunct="1">
              <a:lnSpc>
                <a:spcPct val="80000"/>
              </a:lnSpc>
              <a:spcAft>
                <a:spcPct val="60000"/>
              </a:spcAft>
              <a:buFontTx/>
              <a:buAutoNum type="arabicPeriod"/>
            </a:pPr>
            <a:r>
              <a:rPr lang="en-US" sz="2000" b="1" u="sng"/>
              <a:t>Crossing.</a:t>
            </a:r>
            <a:r>
              <a:rPr lang="en-US" sz="2000" b="1"/>
              <a:t> When aircraft, or an aircraft and a vessel, are on crossing courses, the aircraft or vessel to the other’s right has the right-of-way.</a:t>
            </a:r>
          </a:p>
          <a:p>
            <a:pPr marL="381000" indent="-381000" eaLnBrk="1" hangingPunct="1">
              <a:lnSpc>
                <a:spcPct val="80000"/>
              </a:lnSpc>
              <a:spcAft>
                <a:spcPct val="60000"/>
              </a:spcAft>
              <a:buFontTx/>
              <a:buAutoNum type="arabicPeriod"/>
            </a:pPr>
            <a:r>
              <a:rPr lang="en-US" sz="2000" b="1" u="sng"/>
              <a:t>Approaching head-on</a:t>
            </a:r>
            <a:r>
              <a:rPr lang="en-US" sz="2000" b="1"/>
              <a:t>. When aircraft, or an aircraft and a vessel, are approaching head-on, or nearly so, each shall alter its course to the right to keep well clear.</a:t>
            </a:r>
          </a:p>
          <a:p>
            <a:pPr marL="381000" indent="-381000" eaLnBrk="1" hangingPunct="1">
              <a:lnSpc>
                <a:spcPct val="80000"/>
              </a:lnSpc>
              <a:spcAft>
                <a:spcPct val="60000"/>
              </a:spcAft>
              <a:buFontTx/>
              <a:buAutoNum type="arabicPeriod"/>
            </a:pPr>
            <a:r>
              <a:rPr lang="en-US" sz="2000" b="1" u="sng"/>
              <a:t>Overtaking.</a:t>
            </a:r>
            <a:r>
              <a:rPr lang="en-US" sz="2000" b="1"/>
              <a:t> Each aircraft or vessel that is being overtaken has the right-of-way, and the one overtaking shall alter course to keep well clear.</a:t>
            </a:r>
          </a:p>
          <a:p>
            <a:pPr marL="381000" indent="-381000" eaLnBrk="1" hangingPunct="1">
              <a:lnSpc>
                <a:spcPct val="80000"/>
              </a:lnSpc>
              <a:spcAft>
                <a:spcPct val="60000"/>
              </a:spcAft>
              <a:buFontTx/>
              <a:buAutoNum type="arabicPeriod"/>
            </a:pPr>
            <a:r>
              <a:rPr lang="en-US" sz="2000" b="1" u="sng"/>
              <a:t>Special circumstances.</a:t>
            </a:r>
            <a:r>
              <a:rPr lang="en-US" sz="2000" b="1"/>
              <a:t> When aircraft, or an aircraft and a vessel, approach so as to involve risk of collision, each aircraft or vessel shall proceed with careful regard to existing circumstances, including the limitations of the respective craft.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p:cNvPicPr>
            <a:picLocks noChangeAspect="1" noChangeArrowheads="1"/>
          </p:cNvPicPr>
          <p:nvPr/>
        </p:nvPicPr>
        <p:blipFill>
          <a:blip r:embed="rId3" cstate="print"/>
          <a:srcRect/>
          <a:stretch>
            <a:fillRect/>
          </a:stretch>
        </p:blipFill>
        <p:spPr bwMode="auto">
          <a:xfrm>
            <a:off x="0" y="0"/>
            <a:ext cx="9144000" cy="4900613"/>
          </a:xfrm>
          <a:prstGeom prst="rect">
            <a:avLst/>
          </a:prstGeom>
          <a:noFill/>
          <a:ln w="9525">
            <a:noFill/>
            <a:miter lim="800000"/>
            <a:headEnd/>
            <a:tailEnd/>
          </a:ln>
        </p:spPr>
      </p:pic>
      <p:sp>
        <p:nvSpPr>
          <p:cNvPr id="32771" name="Rectangle 2"/>
          <p:cNvSpPr>
            <a:spLocks noGrp="1" noChangeArrowheads="1"/>
          </p:cNvSpPr>
          <p:nvPr>
            <p:ph type="title"/>
          </p:nvPr>
        </p:nvSpPr>
        <p:spPr>
          <a:xfrm>
            <a:off x="457200" y="76200"/>
            <a:ext cx="8229600" cy="1143000"/>
          </a:xfrm>
        </p:spPr>
        <p:txBody>
          <a:bodyPr/>
          <a:lstStyle/>
          <a:p>
            <a:pPr eaLnBrk="1" hangingPunct="1"/>
            <a:r>
              <a:rPr lang="en-US" b="1">
                <a:solidFill>
                  <a:srgbClr val="FFFF00"/>
                </a:solidFill>
              </a:rPr>
              <a:t>Submerged Seaplane</a:t>
            </a:r>
          </a:p>
        </p:txBody>
      </p:sp>
      <p:sp>
        <p:nvSpPr>
          <p:cNvPr id="32772" name="Rectangle 3"/>
          <p:cNvSpPr>
            <a:spLocks noGrp="1" noChangeArrowheads="1"/>
          </p:cNvSpPr>
          <p:nvPr>
            <p:ph type="body" idx="1"/>
          </p:nvPr>
        </p:nvSpPr>
        <p:spPr>
          <a:xfrm>
            <a:off x="457200" y="3505200"/>
            <a:ext cx="8229600" cy="3352800"/>
          </a:xfrm>
        </p:spPr>
        <p:txBody>
          <a:bodyPr/>
          <a:lstStyle/>
          <a:p>
            <a:pPr eaLnBrk="1" hangingPunct="1">
              <a:lnSpc>
                <a:spcPct val="80000"/>
              </a:lnSpc>
            </a:pPr>
            <a:r>
              <a:rPr lang="en-US" sz="2000" b="1">
                <a:solidFill>
                  <a:schemeClr val="tx2"/>
                </a:solidFill>
              </a:rPr>
              <a:t>Doors and exits are in the same position relative to the seats no matter the orientation.</a:t>
            </a:r>
          </a:p>
          <a:p>
            <a:pPr eaLnBrk="1" hangingPunct="1">
              <a:lnSpc>
                <a:spcPct val="80000"/>
              </a:lnSpc>
            </a:pPr>
            <a:r>
              <a:rPr lang="en-US" sz="2000" b="1">
                <a:solidFill>
                  <a:schemeClr val="tx2"/>
                </a:solidFill>
              </a:rPr>
              <a:t>Water most likely will be murky with little light.</a:t>
            </a:r>
          </a:p>
          <a:p>
            <a:pPr eaLnBrk="1" hangingPunct="1">
              <a:lnSpc>
                <a:spcPct val="80000"/>
              </a:lnSpc>
            </a:pPr>
            <a:r>
              <a:rPr lang="en-US" sz="2000" b="1">
                <a:solidFill>
                  <a:schemeClr val="tx2"/>
                </a:solidFill>
              </a:rPr>
              <a:t>Bubbles rise always.</a:t>
            </a:r>
          </a:p>
          <a:p>
            <a:pPr eaLnBrk="1" hangingPunct="1">
              <a:lnSpc>
                <a:spcPct val="80000"/>
              </a:lnSpc>
            </a:pPr>
            <a:r>
              <a:rPr lang="en-US" sz="2000" b="1">
                <a:solidFill>
                  <a:schemeClr val="tx2"/>
                </a:solidFill>
              </a:rPr>
              <a:t>Doors and windows may not open until water is inside the plane, equalizing the pressure on both sides of the exit.</a:t>
            </a:r>
          </a:p>
          <a:p>
            <a:pPr eaLnBrk="1" hangingPunct="1">
              <a:lnSpc>
                <a:spcPct val="80000"/>
              </a:lnSpc>
            </a:pPr>
            <a:r>
              <a:rPr lang="en-US" sz="2000" b="1">
                <a:solidFill>
                  <a:schemeClr val="tx2"/>
                </a:solidFill>
              </a:rPr>
              <a:t>May have to allow the water to rise inside the airplane before being able to open exits.</a:t>
            </a:r>
          </a:p>
          <a:p>
            <a:pPr eaLnBrk="1" hangingPunct="1">
              <a:lnSpc>
                <a:spcPct val="80000"/>
              </a:lnSpc>
            </a:pPr>
            <a:r>
              <a:rPr lang="en-US" sz="2000" b="1">
                <a:solidFill>
                  <a:schemeClr val="tx2"/>
                </a:solidFill>
              </a:rPr>
              <a:t>PFD’s should be of the manual inflatable type.  Do not inflate until clear of the airplane.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ChangeAspect="1" noChangeArrowheads="1"/>
          </p:cNvPicPr>
          <p:nvPr/>
        </p:nvPicPr>
        <p:blipFill>
          <a:blip r:embed="rId3" cstate="print">
            <a:lum bright="24000" contrast="-20000"/>
          </a:blip>
          <a:srcRect/>
          <a:stretch>
            <a:fillRect/>
          </a:stretch>
        </p:blipFill>
        <p:spPr bwMode="auto">
          <a:xfrm>
            <a:off x="0" y="0"/>
            <a:ext cx="9144000" cy="6858000"/>
          </a:xfrm>
          <a:prstGeom prst="rect">
            <a:avLst/>
          </a:prstGeom>
          <a:noFill/>
          <a:ln w="9525">
            <a:noFill/>
            <a:miter lim="800000"/>
            <a:headEnd/>
            <a:tailEnd/>
          </a:ln>
        </p:spPr>
      </p:pic>
      <p:sp>
        <p:nvSpPr>
          <p:cNvPr id="33795" name="Rectangle 2"/>
          <p:cNvSpPr>
            <a:spLocks noGrp="1" noChangeArrowheads="1"/>
          </p:cNvSpPr>
          <p:nvPr>
            <p:ph type="title"/>
          </p:nvPr>
        </p:nvSpPr>
        <p:spPr/>
        <p:txBody>
          <a:bodyPr/>
          <a:lstStyle/>
          <a:p>
            <a:pPr eaLnBrk="1" hangingPunct="1"/>
            <a:r>
              <a:rPr lang="en-US"/>
              <a:t>5 Points in Emergency Egress</a:t>
            </a:r>
          </a:p>
        </p:txBody>
      </p:sp>
      <p:sp>
        <p:nvSpPr>
          <p:cNvPr id="33796" name="Rectangle 3"/>
          <p:cNvSpPr>
            <a:spLocks noGrp="1" noChangeArrowheads="1"/>
          </p:cNvSpPr>
          <p:nvPr>
            <p:ph type="body" idx="1"/>
          </p:nvPr>
        </p:nvSpPr>
        <p:spPr/>
        <p:txBody>
          <a:bodyPr/>
          <a:lstStyle/>
          <a:p>
            <a:pPr eaLnBrk="1" hangingPunct="1">
              <a:lnSpc>
                <a:spcPct val="80000"/>
              </a:lnSpc>
            </a:pPr>
            <a:r>
              <a:rPr lang="en-US" sz="2000"/>
              <a:t>Remain calm and wait for the aircraft to stop moving.</a:t>
            </a:r>
          </a:p>
          <a:p>
            <a:pPr eaLnBrk="1" hangingPunct="1">
              <a:lnSpc>
                <a:spcPct val="80000"/>
              </a:lnSpc>
            </a:pPr>
            <a:r>
              <a:rPr lang="en-US" sz="2000"/>
              <a:t>Identify the exit. Open the door</a:t>
            </a:r>
          </a:p>
          <a:p>
            <a:pPr lvl="1" eaLnBrk="1" hangingPunct="1">
              <a:lnSpc>
                <a:spcPct val="80000"/>
              </a:lnSpc>
            </a:pPr>
            <a:r>
              <a:rPr lang="en-US" sz="1800"/>
              <a:t>Feel for the door and find the handle.</a:t>
            </a:r>
          </a:p>
          <a:p>
            <a:pPr lvl="1" eaLnBrk="1" hangingPunct="1">
              <a:lnSpc>
                <a:spcPct val="80000"/>
              </a:lnSpc>
            </a:pPr>
            <a:r>
              <a:rPr lang="en-US" sz="1800"/>
              <a:t>Be aware the door may not swing freely due to damage or water pressure.</a:t>
            </a:r>
          </a:p>
          <a:p>
            <a:pPr lvl="1" eaLnBrk="1" hangingPunct="1">
              <a:lnSpc>
                <a:spcPct val="80000"/>
              </a:lnSpc>
            </a:pPr>
            <a:r>
              <a:rPr lang="en-US" sz="1800"/>
              <a:t>It may be necessary to brace yourself against the aircraft as you push the door open.</a:t>
            </a:r>
          </a:p>
          <a:p>
            <a:pPr eaLnBrk="1" hangingPunct="1">
              <a:lnSpc>
                <a:spcPct val="80000"/>
              </a:lnSpc>
            </a:pPr>
            <a:r>
              <a:rPr lang="en-US" sz="2000"/>
              <a:t>Find and hold on to a fixed reference point in the airplane.</a:t>
            </a:r>
          </a:p>
          <a:p>
            <a:pPr eaLnBrk="1" hangingPunct="1">
              <a:lnSpc>
                <a:spcPct val="80000"/>
              </a:lnSpc>
            </a:pPr>
            <a:r>
              <a:rPr lang="en-US" sz="2000"/>
              <a:t>Release safety harness only when and while holding on to your fixed reference point.  </a:t>
            </a:r>
          </a:p>
          <a:p>
            <a:pPr lvl="1" eaLnBrk="1" hangingPunct="1">
              <a:lnSpc>
                <a:spcPct val="80000"/>
              </a:lnSpc>
            </a:pPr>
            <a:r>
              <a:rPr lang="en-US" sz="1800"/>
              <a:t>The reference point will orient you to your location in the airplane.</a:t>
            </a:r>
          </a:p>
          <a:p>
            <a:pPr eaLnBrk="1" hangingPunct="1">
              <a:lnSpc>
                <a:spcPct val="80000"/>
              </a:lnSpc>
            </a:pPr>
            <a:r>
              <a:rPr lang="en-US" sz="2000"/>
              <a:t>Pull your body out of the airplane.</a:t>
            </a:r>
          </a:p>
          <a:p>
            <a:pPr lvl="1" eaLnBrk="1" hangingPunct="1">
              <a:lnSpc>
                <a:spcPct val="80000"/>
              </a:lnSpc>
            </a:pPr>
            <a:r>
              <a:rPr lang="en-US" sz="1800"/>
              <a:t>Once clear of the airplane, place one hand above your head until you surface.</a:t>
            </a:r>
          </a:p>
          <a:p>
            <a:pPr eaLnBrk="1" hangingPunct="1">
              <a:lnSpc>
                <a:spcPct val="80000"/>
              </a:lnSpc>
            </a:pPr>
            <a:endParaRPr lang="en-US" sz="2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cstate="print">
            <a:lum bright="42000" contrast="-30000"/>
          </a:blip>
          <a:srcRect/>
          <a:stretch>
            <a:fillRect/>
          </a:stretch>
        </p:blipFill>
        <p:spPr bwMode="auto">
          <a:xfrm>
            <a:off x="0" y="0"/>
            <a:ext cx="9144000" cy="6826250"/>
          </a:xfrm>
          <a:prstGeom prst="rect">
            <a:avLst/>
          </a:prstGeom>
          <a:noFill/>
          <a:ln w="9525">
            <a:noFill/>
            <a:miter lim="800000"/>
            <a:headEnd/>
            <a:tailEnd/>
          </a:ln>
        </p:spPr>
      </p:pic>
      <p:sp>
        <p:nvSpPr>
          <p:cNvPr id="34819" name="Rectangle 2"/>
          <p:cNvSpPr>
            <a:spLocks noGrp="1" noChangeArrowheads="1"/>
          </p:cNvSpPr>
          <p:nvPr>
            <p:ph type="title"/>
          </p:nvPr>
        </p:nvSpPr>
        <p:spPr>
          <a:xfrm>
            <a:off x="457200" y="0"/>
            <a:ext cx="8229600" cy="1143000"/>
          </a:xfrm>
        </p:spPr>
        <p:txBody>
          <a:bodyPr/>
          <a:lstStyle/>
          <a:p>
            <a:pPr eaLnBrk="1" hangingPunct="1"/>
            <a:r>
              <a:rPr lang="en-US"/>
              <a:t>Memory Mnemonics</a:t>
            </a:r>
          </a:p>
        </p:txBody>
      </p:sp>
      <p:sp>
        <p:nvSpPr>
          <p:cNvPr id="34820" name="Rectangle 3"/>
          <p:cNvSpPr>
            <a:spLocks noGrp="1" noChangeArrowheads="1"/>
          </p:cNvSpPr>
          <p:nvPr>
            <p:ph type="body" idx="1"/>
          </p:nvPr>
        </p:nvSpPr>
        <p:spPr>
          <a:xfrm>
            <a:off x="609600" y="1066800"/>
            <a:ext cx="8077200" cy="5059363"/>
          </a:xfrm>
        </p:spPr>
        <p:txBody>
          <a:bodyPr/>
          <a:lstStyle/>
          <a:p>
            <a:pPr eaLnBrk="1" hangingPunct="1">
              <a:lnSpc>
                <a:spcPct val="80000"/>
              </a:lnSpc>
            </a:pPr>
            <a:r>
              <a:rPr lang="en-US" sz="2000" b="1"/>
              <a:t>CARS (used before every maneuver)</a:t>
            </a:r>
          </a:p>
          <a:p>
            <a:pPr lvl="1" eaLnBrk="1" hangingPunct="1">
              <a:lnSpc>
                <a:spcPct val="80000"/>
              </a:lnSpc>
            </a:pPr>
            <a:r>
              <a:rPr lang="en-US" sz="1800"/>
              <a:t>Carb heat.</a:t>
            </a:r>
          </a:p>
          <a:p>
            <a:pPr lvl="1" eaLnBrk="1" hangingPunct="1">
              <a:lnSpc>
                <a:spcPct val="80000"/>
              </a:lnSpc>
            </a:pPr>
            <a:r>
              <a:rPr lang="en-US" sz="1800"/>
              <a:t>Area Clear.</a:t>
            </a:r>
          </a:p>
          <a:p>
            <a:pPr lvl="1" eaLnBrk="1" hangingPunct="1">
              <a:lnSpc>
                <a:spcPct val="80000"/>
              </a:lnSpc>
            </a:pPr>
            <a:r>
              <a:rPr lang="en-US" sz="1800"/>
              <a:t>Water rudders up (or down if docking).</a:t>
            </a:r>
          </a:p>
          <a:p>
            <a:pPr lvl="1" eaLnBrk="1" hangingPunct="1">
              <a:lnSpc>
                <a:spcPct val="80000"/>
              </a:lnSpc>
            </a:pPr>
            <a:r>
              <a:rPr lang="en-US" sz="1800"/>
              <a:t>Stick Back for takeoff/taxi</a:t>
            </a:r>
          </a:p>
          <a:p>
            <a:pPr eaLnBrk="1" hangingPunct="1">
              <a:lnSpc>
                <a:spcPct val="80000"/>
              </a:lnSpc>
            </a:pPr>
            <a:r>
              <a:rPr lang="en-US" sz="2000" b="1"/>
              <a:t>3H’s (used before every docking)</a:t>
            </a:r>
          </a:p>
          <a:p>
            <a:pPr lvl="1" eaLnBrk="1" hangingPunct="1">
              <a:lnSpc>
                <a:spcPct val="80000"/>
              </a:lnSpc>
            </a:pPr>
            <a:r>
              <a:rPr lang="en-US" sz="1800"/>
              <a:t>Hatch (door) open.</a:t>
            </a:r>
          </a:p>
          <a:p>
            <a:pPr lvl="1" eaLnBrk="1" hangingPunct="1">
              <a:lnSpc>
                <a:spcPct val="80000"/>
              </a:lnSpc>
            </a:pPr>
            <a:r>
              <a:rPr lang="en-US" sz="1800"/>
              <a:t>Headset removed and stored especially the wires. </a:t>
            </a:r>
          </a:p>
          <a:p>
            <a:pPr lvl="1" eaLnBrk="1" hangingPunct="1">
              <a:lnSpc>
                <a:spcPct val="80000"/>
              </a:lnSpc>
            </a:pPr>
            <a:r>
              <a:rPr lang="en-US" sz="1800"/>
              <a:t>Harness off and stored.</a:t>
            </a:r>
          </a:p>
          <a:p>
            <a:pPr eaLnBrk="1" hangingPunct="1">
              <a:lnSpc>
                <a:spcPct val="80000"/>
              </a:lnSpc>
            </a:pPr>
            <a:r>
              <a:rPr lang="en-US" sz="2000" b="1"/>
              <a:t>NTOWL (Night Owl)</a:t>
            </a:r>
          </a:p>
          <a:p>
            <a:pPr lvl="1" eaLnBrk="1" hangingPunct="1">
              <a:lnSpc>
                <a:spcPct val="80000"/>
              </a:lnSpc>
            </a:pPr>
            <a:r>
              <a:rPr lang="en-US" sz="1800"/>
              <a:t>Noise</a:t>
            </a:r>
          </a:p>
          <a:p>
            <a:pPr lvl="1" eaLnBrk="1" hangingPunct="1">
              <a:lnSpc>
                <a:spcPct val="80000"/>
              </a:lnSpc>
            </a:pPr>
            <a:r>
              <a:rPr lang="en-US" sz="1800"/>
              <a:t>Terrain/Towers</a:t>
            </a:r>
          </a:p>
          <a:p>
            <a:pPr lvl="1" eaLnBrk="1" hangingPunct="1">
              <a:lnSpc>
                <a:spcPct val="80000"/>
              </a:lnSpc>
            </a:pPr>
            <a:r>
              <a:rPr lang="en-US" sz="1800"/>
              <a:t>Obstacles in the water.</a:t>
            </a:r>
          </a:p>
          <a:p>
            <a:pPr lvl="1" eaLnBrk="1" hangingPunct="1">
              <a:lnSpc>
                <a:spcPct val="80000"/>
              </a:lnSpc>
            </a:pPr>
            <a:r>
              <a:rPr lang="en-US" sz="1800"/>
              <a:t>Wind/Water for type of landing (Glassy, Rough, etc)</a:t>
            </a:r>
          </a:p>
          <a:p>
            <a:pPr lvl="1" eaLnBrk="1" hangingPunct="1">
              <a:lnSpc>
                <a:spcPct val="80000"/>
              </a:lnSpc>
            </a:pPr>
            <a:r>
              <a:rPr lang="en-US" sz="1800"/>
              <a:t>Landing lane selection.</a:t>
            </a:r>
          </a:p>
          <a:p>
            <a:pPr eaLnBrk="1" hangingPunct="1">
              <a:lnSpc>
                <a:spcPct val="80000"/>
              </a:lnSpc>
            </a:pPr>
            <a:r>
              <a:rPr lang="en-US" sz="2200" u="sng"/>
              <a:t>A</a:t>
            </a:r>
            <a:r>
              <a:rPr lang="en-US" sz="2200"/>
              <a:t>nd the three </a:t>
            </a:r>
            <a:r>
              <a:rPr lang="en-US" sz="2200" u="sng"/>
              <a:t>MMM</a:t>
            </a:r>
            <a:r>
              <a:rPr lang="en-US" sz="2200"/>
              <a:t>’s</a:t>
            </a:r>
          </a:p>
          <a:p>
            <a:pPr lvl="1" eaLnBrk="1" hangingPunct="1">
              <a:lnSpc>
                <a:spcPct val="80000"/>
              </a:lnSpc>
            </a:pPr>
            <a:r>
              <a:rPr lang="en-US" sz="1800"/>
              <a:t>Avionics Master Off</a:t>
            </a:r>
          </a:p>
          <a:p>
            <a:pPr lvl="1" eaLnBrk="1" hangingPunct="1">
              <a:lnSpc>
                <a:spcPct val="80000"/>
              </a:lnSpc>
            </a:pPr>
            <a:r>
              <a:rPr lang="en-US" sz="1800"/>
              <a:t>Mixuture Lean</a:t>
            </a:r>
          </a:p>
          <a:p>
            <a:pPr lvl="1" eaLnBrk="1" hangingPunct="1">
              <a:lnSpc>
                <a:spcPct val="80000"/>
              </a:lnSpc>
            </a:pPr>
            <a:r>
              <a:rPr lang="en-US" sz="1800"/>
              <a:t>Master Off</a:t>
            </a:r>
          </a:p>
          <a:p>
            <a:pPr lvl="1" eaLnBrk="1" hangingPunct="1">
              <a:lnSpc>
                <a:spcPct val="80000"/>
              </a:lnSpc>
            </a:pPr>
            <a:r>
              <a:rPr lang="en-US" sz="1800"/>
              <a:t>Mags Off</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52400"/>
            <a:ext cx="8229600" cy="1143000"/>
          </a:xfrm>
        </p:spPr>
        <p:txBody>
          <a:bodyPr/>
          <a:lstStyle/>
          <a:p>
            <a:pPr eaLnBrk="1" hangingPunct="1"/>
            <a:r>
              <a:rPr lang="en-US" sz="4000"/>
              <a:t>Practical Test Add-On Requirements</a:t>
            </a:r>
          </a:p>
        </p:txBody>
      </p:sp>
      <p:graphicFrame>
        <p:nvGraphicFramePr>
          <p:cNvPr id="76870" name="Group 70"/>
          <p:cNvGraphicFramePr>
            <a:graphicFrameLocks noGrp="1"/>
          </p:cNvGraphicFramePr>
          <p:nvPr>
            <p:ph idx="1"/>
          </p:nvPr>
        </p:nvGraphicFramePr>
        <p:xfrm>
          <a:off x="457200" y="1447800"/>
          <a:ext cx="8229600" cy="5314950"/>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Task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Private Pilot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Comm Pilot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FF"/>
                    </a:solid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Systems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A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Explain 3 systems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Explain 5 Systems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Normal &amp; Crosswind Takeoff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A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Vy +10/-5kt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Vy +/-5kts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Normal &amp; Crosswind Landing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A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1.3Vso +/-5kt.  Touchdown within 400ft of specified 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1.3Vso +/-5kt.  Touchdown within 200ft of specified pt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Short Field Takeoff/Max Performance Climb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A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Vx and Vy +10/-5kt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Vx and Vy +/-5kt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Short Field Approach/Landing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A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1.3Vso +10/-5kt.  Touchdown within 200ft of specified 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1.3Vso +/-5kt.  Touchdown within 100ft of specified point.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Glassy Water Takeoff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A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Vy +10/-5kt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Vy +/-5kt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Glassy Water Approach/Landing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A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Stabilized approach +10/-5kt.  Maintain pitch attitude and descent 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Stabilized approach +/-5kt.  Maintain pitch attitude and descent rate.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Rough Water Approach/Landing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1A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1.3Vso +10/-5kt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1.3Vso +/-5kt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Systems/Equip Malfunctions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BF1A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Know and take appropriate action on 3 systems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Know and take appropriate action on 5 systems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52400"/>
            <a:ext cx="8229600" cy="1143000"/>
          </a:xfrm>
        </p:spPr>
        <p:txBody>
          <a:bodyPr/>
          <a:lstStyle/>
          <a:p>
            <a:pPr eaLnBrk="1" hangingPunct="1"/>
            <a:r>
              <a:rPr lang="en-US" sz="4000"/>
              <a:t>Other Add-On Rating Requirements</a:t>
            </a:r>
          </a:p>
        </p:txBody>
      </p:sp>
      <p:graphicFrame>
        <p:nvGraphicFramePr>
          <p:cNvPr id="86054" name="Group 38"/>
          <p:cNvGraphicFramePr>
            <a:graphicFrameLocks noGrp="1"/>
          </p:cNvGraphicFramePr>
          <p:nvPr>
            <p:ph idx="1"/>
          </p:nvPr>
        </p:nvGraphicFramePr>
        <p:xfrm>
          <a:off x="1371600" y="1468438"/>
          <a:ext cx="6400800" cy="5165725"/>
        </p:xfrm>
        <a:graphic>
          <a:graphicData uri="http://schemas.openxmlformats.org/drawingml/2006/table">
            <a:tbl>
              <a:tblPr/>
              <a:tblGrid>
                <a:gridCol w="6400800">
                  <a:extLst>
                    <a:ext uri="{9D8B030D-6E8A-4147-A177-3AD203B41FA5}">
                      <a16:colId xmlns:a16="http://schemas.microsoft.com/office/drawing/2014/main" val="20000"/>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Areas of Operation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52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sng" strike="noStrike" cap="none" normalizeH="0" baseline="0">
                          <a:ln>
                            <a:noFill/>
                          </a:ln>
                          <a:solidFill>
                            <a:schemeClr val="tx1"/>
                          </a:solidFill>
                          <a:effectLst/>
                          <a:latin typeface="Arial" charset="0"/>
                        </a:rPr>
                        <a:t>Preflight Prep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   F.  Performance and Limitations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   G.  Operation of Systems.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   H.  Water and Seaplane Characteristics.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   I.   Seaplane Bases, Rules, Aids to Marine Navigation.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0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sng" strike="noStrike" cap="none" normalizeH="0" baseline="0">
                          <a:ln>
                            <a:noFill/>
                          </a:ln>
                          <a:solidFill>
                            <a:schemeClr val="tx1"/>
                          </a:solidFill>
                          <a:effectLst/>
                          <a:latin typeface="Arial" charset="0"/>
                        </a:rPr>
                        <a:t>Preflight Procedures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  </a:t>
                      </a:r>
                      <a:r>
                        <a:rPr kumimoji="0" lang="en-US" sz="1400" b="0" i="0" u="none" strike="noStrike" cap="none" normalizeH="0" baseline="0">
                          <a:ln>
                            <a:noFill/>
                          </a:ln>
                          <a:solidFill>
                            <a:schemeClr val="tx1"/>
                          </a:solidFill>
                          <a:effectLst/>
                          <a:latin typeface="Arial" charset="0"/>
                        </a:rPr>
                        <a:t>E.  Taxiing and Sailing.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sng" strike="noStrike" cap="none" normalizeH="0" baseline="0">
                          <a:ln>
                            <a:noFill/>
                          </a:ln>
                          <a:solidFill>
                            <a:schemeClr val="tx1"/>
                          </a:solidFill>
                          <a:effectLst/>
                          <a:latin typeface="Arial" charset="0"/>
                        </a:rPr>
                        <a:t>Airport and Seaplane Base Ops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  C.  Airport/Seaplane Base.  Runway and Taxiway Signs, Markings.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2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sng" strike="noStrike" cap="none" normalizeH="0" baseline="0">
                          <a:ln>
                            <a:noFill/>
                          </a:ln>
                          <a:solidFill>
                            <a:schemeClr val="tx1"/>
                          </a:solidFill>
                          <a:effectLst/>
                          <a:latin typeface="Arial" charset="0"/>
                        </a:rPr>
                        <a:t>Emergency Ops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   A.  Emergency Approach and Landing (simulated)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   B.  Systems and equipment malfunctions.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5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sng" strike="noStrike" cap="none" normalizeH="0" baseline="0">
                          <a:ln>
                            <a:noFill/>
                          </a:ln>
                          <a:solidFill>
                            <a:schemeClr val="tx1"/>
                          </a:solidFill>
                          <a:effectLst/>
                          <a:latin typeface="Arial" charset="0"/>
                        </a:rPr>
                        <a:t>Postflight Procedures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   B.  Anchoring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   C.  Docking/Mooring.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a:ln>
                            <a:noFill/>
                          </a:ln>
                          <a:solidFill>
                            <a:schemeClr val="tx1"/>
                          </a:solidFill>
                          <a:effectLst/>
                          <a:latin typeface="Arial" charset="0"/>
                        </a:rPr>
                        <a:t>   D.  Ramping/Beaching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alsom lake cub"/>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5" name="Rectangle 3"/>
          <p:cNvSpPr>
            <a:spLocks noGrp="1" noChangeArrowheads="1"/>
          </p:cNvSpPr>
          <p:nvPr>
            <p:ph type="ctrTitle"/>
          </p:nvPr>
        </p:nvSpPr>
        <p:spPr>
          <a:xfrm>
            <a:off x="762000" y="0"/>
            <a:ext cx="7772400" cy="1470025"/>
          </a:xfrm>
        </p:spPr>
        <p:txBody>
          <a:bodyPr/>
          <a:lstStyle/>
          <a:p>
            <a:pPr eaLnBrk="1" hangingPunct="1"/>
            <a:r>
              <a:rPr lang="en-US" b="1" i="1">
                <a:solidFill>
                  <a:srgbClr val="FFFF00"/>
                </a:solidFill>
              </a:rPr>
              <a:t>Seaplane Transition</a:t>
            </a:r>
            <a:br>
              <a:rPr lang="en-US" b="1" i="1">
                <a:solidFill>
                  <a:srgbClr val="FFFF00"/>
                </a:solidFill>
              </a:rPr>
            </a:br>
            <a:r>
              <a:rPr lang="en-US" b="1" i="1">
                <a:solidFill>
                  <a:srgbClr val="FFFF00"/>
                </a:solidFill>
              </a:rPr>
              <a:t>Ground Training</a:t>
            </a:r>
            <a:r>
              <a:rPr lang="en-US">
                <a:solidFill>
                  <a:srgbClr val="FFFF00"/>
                </a:solidFill>
              </a:rPr>
              <a:t>	</a:t>
            </a:r>
          </a:p>
        </p:txBody>
      </p:sp>
      <p:sp>
        <p:nvSpPr>
          <p:cNvPr id="38916" name="Rectangle 4"/>
          <p:cNvSpPr>
            <a:spLocks noGrp="1" noChangeArrowheads="1"/>
          </p:cNvSpPr>
          <p:nvPr>
            <p:ph type="subTitle" idx="1"/>
          </p:nvPr>
        </p:nvSpPr>
        <p:spPr>
          <a:xfrm>
            <a:off x="1219200" y="6172200"/>
            <a:ext cx="6400800" cy="685800"/>
          </a:xfrm>
        </p:spPr>
        <p:txBody>
          <a:bodyPr/>
          <a:lstStyle/>
          <a:p>
            <a:pPr eaLnBrk="1" hangingPunct="1"/>
            <a:r>
              <a:rPr lang="en-US">
                <a:solidFill>
                  <a:srgbClr val="FFFFFF"/>
                </a:solidFill>
              </a:rPr>
              <a:t>www.airtreknorth.com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147" name="Rectangle 16"/>
          <p:cNvSpPr>
            <a:spLocks noChangeArrowheads="1"/>
          </p:cNvSpPr>
          <p:nvPr/>
        </p:nvSpPr>
        <p:spPr bwMode="auto">
          <a:xfrm>
            <a:off x="1371600" y="76200"/>
            <a:ext cx="6400800" cy="685800"/>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6148" name="Rectangle 4"/>
          <p:cNvSpPr>
            <a:spLocks noGrp="1" noChangeArrowheads="1"/>
          </p:cNvSpPr>
          <p:nvPr>
            <p:ph type="title"/>
          </p:nvPr>
        </p:nvSpPr>
        <p:spPr>
          <a:xfrm>
            <a:off x="457200" y="0"/>
            <a:ext cx="8229600" cy="762000"/>
          </a:xfrm>
        </p:spPr>
        <p:txBody>
          <a:bodyPr/>
          <a:lstStyle/>
          <a:p>
            <a:pPr eaLnBrk="1" hangingPunct="1"/>
            <a:r>
              <a:rPr lang="en-US">
                <a:solidFill>
                  <a:schemeClr val="accent2"/>
                </a:solidFill>
              </a:rPr>
              <a:t>Seaplane Base Markings</a:t>
            </a:r>
          </a:p>
        </p:txBody>
      </p:sp>
      <p:sp>
        <p:nvSpPr>
          <p:cNvPr id="6149" name="Rectangle 5"/>
          <p:cNvSpPr>
            <a:spLocks noGrp="1" noChangeArrowheads="1"/>
          </p:cNvSpPr>
          <p:nvPr>
            <p:ph type="body" sz="half" idx="1"/>
          </p:nvPr>
        </p:nvSpPr>
        <p:spPr/>
        <p:txBody>
          <a:bodyPr/>
          <a:lstStyle/>
          <a:p>
            <a:pPr eaLnBrk="1" hangingPunct="1"/>
            <a:endParaRPr lang="en-US" sz="2800"/>
          </a:p>
        </p:txBody>
      </p:sp>
      <p:pic>
        <p:nvPicPr>
          <p:cNvPr id="6150" name="Picture 7"/>
          <p:cNvPicPr>
            <a:picLocks noGrp="1" noChangeAspect="1" noChangeArrowheads="1"/>
          </p:cNvPicPr>
          <p:nvPr>
            <p:ph sz="half" idx="2"/>
          </p:nvPr>
        </p:nvPicPr>
        <p:blipFill>
          <a:blip r:embed="rId4" cstate="print"/>
          <a:srcRect/>
          <a:stretch>
            <a:fillRect/>
          </a:stretch>
        </p:blipFill>
        <p:spPr>
          <a:xfrm>
            <a:off x="82550" y="1311275"/>
            <a:ext cx="2813050" cy="3260725"/>
          </a:xfrm>
          <a:noFill/>
        </p:spPr>
      </p:pic>
      <p:sp>
        <p:nvSpPr>
          <p:cNvPr id="6151" name="Rectangle 9"/>
          <p:cNvSpPr>
            <a:spLocks noChangeArrowheads="1"/>
          </p:cNvSpPr>
          <p:nvPr/>
        </p:nvSpPr>
        <p:spPr bwMode="auto">
          <a:xfrm>
            <a:off x="76200" y="1295400"/>
            <a:ext cx="2819400" cy="3276600"/>
          </a:xfrm>
          <a:prstGeom prst="rect">
            <a:avLst/>
          </a:prstGeom>
          <a:noFill/>
          <a:ln w="38100">
            <a:solidFill>
              <a:schemeClr val="tx1"/>
            </a:solidFill>
            <a:miter lim="800000"/>
            <a:headEnd/>
            <a:tailEnd/>
          </a:ln>
        </p:spPr>
        <p:txBody>
          <a:bodyPr wrap="none" anchor="ctr"/>
          <a:lstStyle/>
          <a:p>
            <a:endParaRPr lang="en-US"/>
          </a:p>
        </p:txBody>
      </p:sp>
      <p:sp>
        <p:nvSpPr>
          <p:cNvPr id="6152" name="Oval 13"/>
          <p:cNvSpPr>
            <a:spLocks noChangeArrowheads="1"/>
          </p:cNvSpPr>
          <p:nvPr/>
        </p:nvSpPr>
        <p:spPr bwMode="auto">
          <a:xfrm>
            <a:off x="4648200" y="1066800"/>
            <a:ext cx="2286000" cy="990600"/>
          </a:xfrm>
          <a:prstGeom prst="ellipse">
            <a:avLst/>
          </a:prstGeom>
          <a:noFill/>
          <a:ln w="57150">
            <a:solidFill>
              <a:srgbClr val="FF0000"/>
            </a:solidFill>
            <a:round/>
            <a:headEnd/>
            <a:tailEnd/>
          </a:ln>
        </p:spPr>
        <p:txBody>
          <a:bodyPr wrap="none" anchor="ctr"/>
          <a:lstStyle/>
          <a:p>
            <a:endParaRPr lang="en-US"/>
          </a:p>
        </p:txBody>
      </p:sp>
      <p:sp>
        <p:nvSpPr>
          <p:cNvPr id="6153" name="Oval 14"/>
          <p:cNvSpPr>
            <a:spLocks noChangeArrowheads="1"/>
          </p:cNvSpPr>
          <p:nvPr/>
        </p:nvSpPr>
        <p:spPr bwMode="auto">
          <a:xfrm>
            <a:off x="6400800" y="5105400"/>
            <a:ext cx="2514600" cy="1295400"/>
          </a:xfrm>
          <a:prstGeom prst="ellipse">
            <a:avLst/>
          </a:prstGeom>
          <a:noFill/>
          <a:ln w="57150">
            <a:solidFill>
              <a:srgbClr val="FF0000"/>
            </a:solidFill>
            <a:round/>
            <a:headEnd/>
            <a:tailEnd/>
          </a:ln>
        </p:spPr>
        <p:txBody>
          <a:bodyPr wrap="none" anchor="ctr"/>
          <a:lstStyle/>
          <a:p>
            <a:endParaRPr lang="en-US"/>
          </a:p>
        </p:txBody>
      </p:sp>
      <p:sp>
        <p:nvSpPr>
          <p:cNvPr id="6154" name="Oval 15"/>
          <p:cNvSpPr>
            <a:spLocks noChangeArrowheads="1"/>
          </p:cNvSpPr>
          <p:nvPr/>
        </p:nvSpPr>
        <p:spPr bwMode="auto">
          <a:xfrm>
            <a:off x="5105400" y="2895600"/>
            <a:ext cx="2286000" cy="990600"/>
          </a:xfrm>
          <a:prstGeom prst="ellipse">
            <a:avLst/>
          </a:prstGeom>
          <a:noFill/>
          <a:ln w="57150">
            <a:solidFill>
              <a:srgbClr val="FF0000"/>
            </a:solidFill>
            <a:round/>
            <a:headEnd/>
            <a:tailEnd/>
          </a:ln>
        </p:spPr>
        <p:txBody>
          <a:bodyPr wrap="none" anchor="ct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457200" y="274638"/>
            <a:ext cx="8229600" cy="1630362"/>
          </a:xfrm>
        </p:spPr>
        <p:txBody>
          <a:bodyPr/>
          <a:lstStyle/>
          <a:p>
            <a:pPr eaLnBrk="1" hangingPunct="1"/>
            <a:r>
              <a:rPr lang="en-US" sz="4000"/>
              <a:t>‘Red Right Return’ </a:t>
            </a:r>
            <a:br>
              <a:rPr lang="en-US" sz="4000"/>
            </a:br>
            <a:r>
              <a:rPr lang="en-US" sz="3200"/>
              <a:t>(from Sea to Home)</a:t>
            </a:r>
            <a:br>
              <a:rPr lang="en-US" sz="3200"/>
            </a:br>
            <a:endParaRPr lang="en-US" sz="3200"/>
          </a:p>
        </p:txBody>
      </p:sp>
      <p:pic>
        <p:nvPicPr>
          <p:cNvPr id="7171" name="Picture 7"/>
          <p:cNvPicPr>
            <a:picLocks noGrp="1" noChangeAspect="1" noChangeArrowheads="1"/>
          </p:cNvPicPr>
          <p:nvPr>
            <p:ph sz="half" idx="2"/>
          </p:nvPr>
        </p:nvPicPr>
        <p:blipFill>
          <a:blip r:embed="rId3" cstate="print"/>
          <a:srcRect/>
          <a:stretch>
            <a:fillRect/>
          </a:stretch>
        </p:blipFill>
        <p:spPr>
          <a:xfrm>
            <a:off x="990600" y="1676400"/>
            <a:ext cx="7467600" cy="4964113"/>
          </a:xfrm>
          <a:noFill/>
        </p:spPr>
      </p:pic>
      <p:sp>
        <p:nvSpPr>
          <p:cNvPr id="7172" name="Rectangle 8"/>
          <p:cNvSpPr>
            <a:spLocks noChangeArrowheads="1"/>
          </p:cNvSpPr>
          <p:nvPr/>
        </p:nvSpPr>
        <p:spPr bwMode="auto">
          <a:xfrm>
            <a:off x="1219200" y="3505200"/>
            <a:ext cx="2362200" cy="160020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457200" y="76200"/>
            <a:ext cx="8229600" cy="1143000"/>
          </a:xfrm>
        </p:spPr>
        <p:txBody>
          <a:bodyPr/>
          <a:lstStyle/>
          <a:p>
            <a:pPr eaLnBrk="1" hangingPunct="1"/>
            <a:r>
              <a:rPr lang="en-US"/>
              <a:t>Float Design</a:t>
            </a:r>
          </a:p>
        </p:txBody>
      </p:sp>
      <p:sp>
        <p:nvSpPr>
          <p:cNvPr id="8195" name="Rectangle 5"/>
          <p:cNvSpPr>
            <a:spLocks noGrp="1" noChangeArrowheads="1"/>
          </p:cNvSpPr>
          <p:nvPr>
            <p:ph type="body" sz="half" idx="1"/>
          </p:nvPr>
        </p:nvSpPr>
        <p:spPr>
          <a:xfrm>
            <a:off x="457200" y="1096963"/>
            <a:ext cx="8229600" cy="2408237"/>
          </a:xfrm>
        </p:spPr>
        <p:txBody>
          <a:bodyPr/>
          <a:lstStyle/>
          <a:p>
            <a:pPr eaLnBrk="1" hangingPunct="1">
              <a:lnSpc>
                <a:spcPct val="80000"/>
              </a:lnSpc>
            </a:pPr>
            <a:r>
              <a:rPr lang="en-US" sz="2400"/>
              <a:t>The Step is just aft of CG.   The Step provides a means of reducing water drag during takeoff and high speed taxi</a:t>
            </a:r>
          </a:p>
          <a:p>
            <a:pPr eaLnBrk="1" hangingPunct="1">
              <a:lnSpc>
                <a:spcPct val="80000"/>
              </a:lnSpc>
            </a:pPr>
            <a:r>
              <a:rPr lang="en-US" sz="2400"/>
              <a:t>Multiple Bulkheads (min of 4) used to prevent floats from filling with water if ruptured. Designed to float with two bulkheads filled with water.</a:t>
            </a:r>
          </a:p>
          <a:p>
            <a:pPr eaLnBrk="1" hangingPunct="1">
              <a:lnSpc>
                <a:spcPct val="80000"/>
              </a:lnSpc>
            </a:pPr>
            <a:r>
              <a:rPr lang="en-US" sz="2400"/>
              <a:t>Each float must carry 90% of the weight of the airplane.  So two floats support 180%.</a:t>
            </a:r>
          </a:p>
          <a:p>
            <a:pPr eaLnBrk="1" hangingPunct="1">
              <a:lnSpc>
                <a:spcPct val="80000"/>
              </a:lnSpc>
            </a:pPr>
            <a:endParaRPr lang="en-US" sz="2400"/>
          </a:p>
        </p:txBody>
      </p:sp>
      <p:pic>
        <p:nvPicPr>
          <p:cNvPr id="8196" name="Picture 7"/>
          <p:cNvPicPr>
            <a:picLocks noGrp="1" noChangeAspect="1" noChangeArrowheads="1"/>
          </p:cNvPicPr>
          <p:nvPr>
            <p:ph sz="half" idx="2"/>
          </p:nvPr>
        </p:nvPicPr>
        <p:blipFill>
          <a:blip r:embed="rId3" cstate="print"/>
          <a:srcRect/>
          <a:stretch>
            <a:fillRect/>
          </a:stretch>
        </p:blipFill>
        <p:spPr>
          <a:xfrm>
            <a:off x="1219200" y="3354388"/>
            <a:ext cx="6781800" cy="3503612"/>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pPr eaLnBrk="1" hangingPunct="1"/>
            <a:r>
              <a:rPr lang="en-US"/>
              <a:t>Preflight Float Water Removal</a:t>
            </a:r>
          </a:p>
        </p:txBody>
      </p:sp>
      <p:sp>
        <p:nvSpPr>
          <p:cNvPr id="9219" name="Rectangle 5"/>
          <p:cNvSpPr>
            <a:spLocks noGrp="1" noChangeArrowheads="1"/>
          </p:cNvSpPr>
          <p:nvPr>
            <p:ph type="body" sz="half" idx="1"/>
          </p:nvPr>
        </p:nvSpPr>
        <p:spPr/>
        <p:txBody>
          <a:bodyPr/>
          <a:lstStyle/>
          <a:p>
            <a:pPr eaLnBrk="1" hangingPunct="1"/>
            <a:endParaRPr lang="en-US" sz="2800"/>
          </a:p>
        </p:txBody>
      </p:sp>
      <p:pic>
        <p:nvPicPr>
          <p:cNvPr id="9220" name="Picture 7"/>
          <p:cNvPicPr>
            <a:picLocks noGrp="1" noChangeAspect="1" noChangeArrowheads="1"/>
          </p:cNvPicPr>
          <p:nvPr>
            <p:ph sz="half" idx="2"/>
          </p:nvPr>
        </p:nvPicPr>
        <p:blipFill>
          <a:blip r:embed="rId3" cstate="print"/>
          <a:srcRect/>
          <a:stretch>
            <a:fillRect/>
          </a:stretch>
        </p:blipFill>
        <p:spPr>
          <a:xfrm>
            <a:off x="4191000" y="1447800"/>
            <a:ext cx="4502150" cy="5135563"/>
          </a:xfrm>
          <a:noFill/>
        </p:spPr>
      </p:pic>
      <p:pic>
        <p:nvPicPr>
          <p:cNvPr id="9221" name="Picture 8"/>
          <p:cNvPicPr>
            <a:picLocks noChangeAspect="1" noChangeArrowheads="1"/>
          </p:cNvPicPr>
          <p:nvPr/>
        </p:nvPicPr>
        <p:blipFill>
          <a:blip r:embed="rId4" cstate="print"/>
          <a:srcRect/>
          <a:stretch>
            <a:fillRect/>
          </a:stretch>
        </p:blipFill>
        <p:spPr bwMode="auto">
          <a:xfrm>
            <a:off x="304800" y="2514600"/>
            <a:ext cx="3892550" cy="33147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lstStyle/>
          <a:p>
            <a:pPr eaLnBrk="1" hangingPunct="1"/>
            <a:r>
              <a:rPr lang="en-US"/>
              <a:t>Water Rudders on Floats</a:t>
            </a:r>
          </a:p>
        </p:txBody>
      </p:sp>
      <p:sp>
        <p:nvSpPr>
          <p:cNvPr id="10243" name="Rectangle 5"/>
          <p:cNvSpPr>
            <a:spLocks noGrp="1" noChangeArrowheads="1"/>
          </p:cNvSpPr>
          <p:nvPr>
            <p:ph type="body" sz="half" idx="1"/>
          </p:nvPr>
        </p:nvSpPr>
        <p:spPr/>
        <p:txBody>
          <a:bodyPr/>
          <a:lstStyle/>
          <a:p>
            <a:pPr eaLnBrk="1" hangingPunct="1">
              <a:lnSpc>
                <a:spcPct val="80000"/>
              </a:lnSpc>
            </a:pPr>
            <a:r>
              <a:rPr lang="en-US" sz="2000"/>
              <a:t>Water rudders increase directional authority to help prevent the aircraft from weathervaning into the wind.</a:t>
            </a:r>
          </a:p>
          <a:p>
            <a:pPr eaLnBrk="1" hangingPunct="1">
              <a:lnSpc>
                <a:spcPct val="80000"/>
              </a:lnSpc>
            </a:pPr>
            <a:r>
              <a:rPr lang="en-US" sz="2000"/>
              <a:t>When Idle taxiing, water rudders will be in the down position.</a:t>
            </a:r>
          </a:p>
          <a:p>
            <a:pPr eaLnBrk="1" hangingPunct="1">
              <a:lnSpc>
                <a:spcPct val="80000"/>
              </a:lnSpc>
            </a:pPr>
            <a:r>
              <a:rPr lang="en-US" sz="2000"/>
              <a:t>If left down during high speed ops such as step taxi, takeoff or landing, the water rudders can be damaged.</a:t>
            </a:r>
          </a:p>
          <a:p>
            <a:pPr eaLnBrk="1" hangingPunct="1">
              <a:lnSpc>
                <a:spcPct val="80000"/>
              </a:lnSpc>
            </a:pPr>
            <a:r>
              <a:rPr lang="en-US" sz="2000"/>
              <a:t>Steel cables that raise and lower the water rudders must be inspected along with their pulleys and guides to assure free movement.</a:t>
            </a:r>
          </a:p>
        </p:txBody>
      </p:sp>
      <p:pic>
        <p:nvPicPr>
          <p:cNvPr id="10244" name="Picture 7"/>
          <p:cNvPicPr>
            <a:picLocks noGrp="1" noChangeAspect="1" noChangeArrowheads="1"/>
          </p:cNvPicPr>
          <p:nvPr>
            <p:ph sz="half" idx="2"/>
          </p:nvPr>
        </p:nvPicPr>
        <p:blipFill>
          <a:blip r:embed="rId3" cstate="print"/>
          <a:srcRect/>
          <a:stretch>
            <a:fillRect/>
          </a:stretch>
        </p:blipFill>
        <p:spPr>
          <a:xfrm>
            <a:off x="4691063" y="2093913"/>
            <a:ext cx="3952875" cy="3538537"/>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p:txBody>
          <a:bodyPr/>
          <a:lstStyle/>
          <a:p>
            <a:pPr eaLnBrk="1" hangingPunct="1"/>
            <a:r>
              <a:rPr lang="en-US"/>
              <a:t>Waves vs Wind</a:t>
            </a:r>
          </a:p>
        </p:txBody>
      </p:sp>
      <p:pic>
        <p:nvPicPr>
          <p:cNvPr id="11267" name="Picture 7"/>
          <p:cNvPicPr>
            <a:picLocks noGrp="1" noChangeAspect="1" noChangeArrowheads="1"/>
          </p:cNvPicPr>
          <p:nvPr>
            <p:ph sz="half" idx="2"/>
          </p:nvPr>
        </p:nvPicPr>
        <p:blipFill>
          <a:blip r:embed="rId3" cstate="print"/>
          <a:srcRect/>
          <a:stretch>
            <a:fillRect/>
          </a:stretch>
        </p:blipFill>
        <p:spPr>
          <a:xfrm>
            <a:off x="1447800" y="1158875"/>
            <a:ext cx="6781800" cy="5546725"/>
          </a:xfrm>
          <a:noFill/>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7873</TotalTime>
  <Words>2131</Words>
  <Application>Microsoft Office PowerPoint</Application>
  <PresentationFormat>On-screen Show (4:3)</PresentationFormat>
  <Paragraphs>293</Paragraphs>
  <Slides>35</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Times New Roman</vt:lpstr>
      <vt:lpstr>Default Design</vt:lpstr>
      <vt:lpstr>Seaplane Transition  Ground Training </vt:lpstr>
      <vt:lpstr>Seaplane Add-On Rating Rqts (Assumes at least Private Pilot)</vt:lpstr>
      <vt:lpstr>Right of Way  CFR 91.115</vt:lpstr>
      <vt:lpstr>Seaplane Base Markings</vt:lpstr>
      <vt:lpstr>‘Red Right Return’  (from Sea to Home) </vt:lpstr>
      <vt:lpstr>Float Design</vt:lpstr>
      <vt:lpstr>Preflight Float Water Removal</vt:lpstr>
      <vt:lpstr>Water Rudders on Floats</vt:lpstr>
      <vt:lpstr>Waves vs Wind</vt:lpstr>
      <vt:lpstr>Windstreaks on Water</vt:lpstr>
      <vt:lpstr>Weathervane Effect</vt:lpstr>
      <vt:lpstr>3 Taxi Options</vt:lpstr>
      <vt:lpstr>3 Taxi Options continued</vt:lpstr>
      <vt:lpstr>Porpoising While on Step</vt:lpstr>
      <vt:lpstr>Step Turns</vt:lpstr>
      <vt:lpstr>Turns continued</vt:lpstr>
      <vt:lpstr>Upwind to Downwind Scenario</vt:lpstr>
      <vt:lpstr>Sailing – The 4th Taxi Option</vt:lpstr>
      <vt:lpstr>Takeoff:  4 Distinct Phases</vt:lpstr>
      <vt:lpstr>Glassy Water Take Off</vt:lpstr>
      <vt:lpstr>Rough Water Take Off</vt:lpstr>
      <vt:lpstr>Cross Wind Landings</vt:lpstr>
      <vt:lpstr>Glassy Water Landing</vt:lpstr>
      <vt:lpstr>Glassy Water Landing</vt:lpstr>
      <vt:lpstr>Rough Water Landing.</vt:lpstr>
      <vt:lpstr>Docking</vt:lpstr>
      <vt:lpstr>Cleat Hitch Knot</vt:lpstr>
      <vt:lpstr>Beaching</vt:lpstr>
      <vt:lpstr>Emergency Landing </vt:lpstr>
      <vt:lpstr>Submerged Seaplane</vt:lpstr>
      <vt:lpstr>5 Points in Emergency Egress</vt:lpstr>
      <vt:lpstr>Memory Mnemonics</vt:lpstr>
      <vt:lpstr>Practical Test Add-On Requirements</vt:lpstr>
      <vt:lpstr>Other Add-On Rating Requirements</vt:lpstr>
      <vt:lpstr>Seaplane Transition Ground Training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Seaplane Training</dc:title>
  <dc:creator>Randy Schoephoerster</dc:creator>
  <cp:lastModifiedBy>Randy Schoephoerster</cp:lastModifiedBy>
  <cp:revision>86</cp:revision>
  <dcterms:created xsi:type="dcterms:W3CDTF">2009-05-14T01:17:19Z</dcterms:created>
  <dcterms:modified xsi:type="dcterms:W3CDTF">2017-04-29T03:36:23Z</dcterms:modified>
</cp:coreProperties>
</file>